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6" r:id="rId1"/>
  </p:sldMasterIdLst>
  <p:notesMasterIdLst>
    <p:notesMasterId r:id="rId21"/>
  </p:notesMasterIdLst>
  <p:sldIdLst>
    <p:sldId id="256" r:id="rId2"/>
    <p:sldId id="273" r:id="rId3"/>
    <p:sldId id="275" r:id="rId4"/>
    <p:sldId id="262" r:id="rId5"/>
    <p:sldId id="276" r:id="rId6"/>
    <p:sldId id="263" r:id="rId7"/>
    <p:sldId id="264" r:id="rId8"/>
    <p:sldId id="265" r:id="rId9"/>
    <p:sldId id="266" r:id="rId10"/>
    <p:sldId id="267" r:id="rId11"/>
    <p:sldId id="268" r:id="rId12"/>
    <p:sldId id="269" r:id="rId13"/>
    <p:sldId id="270" r:id="rId14"/>
    <p:sldId id="271" r:id="rId15"/>
    <p:sldId id="272" r:id="rId16"/>
    <p:sldId id="277" r:id="rId17"/>
    <p:sldId id="278"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680" autoAdjust="0"/>
  </p:normalViewPr>
  <p:slideViewPr>
    <p:cSldViewPr snapToGrid="0">
      <p:cViewPr varScale="1">
        <p:scale>
          <a:sx n="76" d="100"/>
          <a:sy n="76" d="100"/>
        </p:scale>
        <p:origin x="4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4E1F7-F30F-43C6-A5D9-A6FB8ED4250F}" type="doc">
      <dgm:prSet loTypeId="urn:microsoft.com/office/officeart/2005/8/layout/vList2" loCatId="list" qsTypeId="urn:microsoft.com/office/officeart/2005/8/quickstyle/3d1" qsCatId="3D" csTypeId="urn:microsoft.com/office/officeart/2005/8/colors/accent0_1" csCatId="mainScheme"/>
      <dgm:spPr/>
      <dgm:t>
        <a:bodyPr/>
        <a:lstStyle/>
        <a:p>
          <a:endParaRPr lang="en-IN"/>
        </a:p>
      </dgm:t>
    </dgm:pt>
    <dgm:pt modelId="{007324F6-585E-4764-BD54-E39DCCDD864F}">
      <dgm:prSet/>
      <dgm:spPr/>
      <dgm:t>
        <a:bodyPr/>
        <a:lstStyle/>
        <a:p>
          <a:r>
            <a:rPr lang="en-US" b="0" i="0" baseline="0"/>
            <a:t>Performance Analysis </a:t>
          </a:r>
          <a:endParaRPr lang="en-IN"/>
        </a:p>
      </dgm:t>
    </dgm:pt>
    <dgm:pt modelId="{5E9231A1-5631-4004-9511-FEAD395DD6DB}" type="parTrans" cxnId="{CDC5302F-FAF7-46F8-9379-7C871E240289}">
      <dgm:prSet/>
      <dgm:spPr/>
      <dgm:t>
        <a:bodyPr/>
        <a:lstStyle/>
        <a:p>
          <a:endParaRPr lang="en-IN"/>
        </a:p>
      </dgm:t>
    </dgm:pt>
    <dgm:pt modelId="{CB870B52-C244-4716-A9ED-973D77D7F21A}" type="sibTrans" cxnId="{CDC5302F-FAF7-46F8-9379-7C871E240289}">
      <dgm:prSet/>
      <dgm:spPr/>
      <dgm:t>
        <a:bodyPr/>
        <a:lstStyle/>
        <a:p>
          <a:endParaRPr lang="en-IN"/>
        </a:p>
      </dgm:t>
    </dgm:pt>
    <dgm:pt modelId="{12A1F362-136D-41CC-8C64-A1DF5DB3D0A1}">
      <dgm:prSet/>
      <dgm:spPr/>
      <dgm:t>
        <a:bodyPr/>
        <a:lstStyle/>
        <a:p>
          <a:r>
            <a:rPr lang="en-US" b="0" i="0" baseline="0"/>
            <a:t>Player Profile and Market Value </a:t>
          </a:r>
          <a:endParaRPr lang="en-IN"/>
        </a:p>
      </dgm:t>
    </dgm:pt>
    <dgm:pt modelId="{5B6502EC-DC7A-44A1-862F-070D9D835129}" type="parTrans" cxnId="{7C35ABFB-D901-4205-AAC1-5DBE532A40D6}">
      <dgm:prSet/>
      <dgm:spPr/>
      <dgm:t>
        <a:bodyPr/>
        <a:lstStyle/>
        <a:p>
          <a:endParaRPr lang="en-IN"/>
        </a:p>
      </dgm:t>
    </dgm:pt>
    <dgm:pt modelId="{044098D4-2639-48D3-AA39-D8299D107D57}" type="sibTrans" cxnId="{7C35ABFB-D901-4205-AAC1-5DBE532A40D6}">
      <dgm:prSet/>
      <dgm:spPr/>
      <dgm:t>
        <a:bodyPr/>
        <a:lstStyle/>
        <a:p>
          <a:endParaRPr lang="en-IN"/>
        </a:p>
      </dgm:t>
    </dgm:pt>
    <dgm:pt modelId="{ED5162BF-0BC6-4BD0-86F6-B3EEB0142C55}">
      <dgm:prSet/>
      <dgm:spPr/>
      <dgm:t>
        <a:bodyPr/>
        <a:lstStyle/>
        <a:p>
          <a:r>
            <a:rPr lang="en-US" b="0" i="0" baseline="0"/>
            <a:t>Team Comparison </a:t>
          </a:r>
          <a:endParaRPr lang="en-IN"/>
        </a:p>
      </dgm:t>
    </dgm:pt>
    <dgm:pt modelId="{AC0D8229-BD9C-4C77-A1A1-713E33E4C9A1}" type="parTrans" cxnId="{450A32AB-B9F7-41D7-BF37-AA714F7A8C2A}">
      <dgm:prSet/>
      <dgm:spPr/>
      <dgm:t>
        <a:bodyPr/>
        <a:lstStyle/>
        <a:p>
          <a:endParaRPr lang="en-IN"/>
        </a:p>
      </dgm:t>
    </dgm:pt>
    <dgm:pt modelId="{4B0E2620-25F0-4356-8340-C7FB889396C5}" type="sibTrans" cxnId="{450A32AB-B9F7-41D7-BF37-AA714F7A8C2A}">
      <dgm:prSet/>
      <dgm:spPr/>
      <dgm:t>
        <a:bodyPr/>
        <a:lstStyle/>
        <a:p>
          <a:endParaRPr lang="en-IN"/>
        </a:p>
      </dgm:t>
    </dgm:pt>
    <dgm:pt modelId="{0C3F04A5-E66F-4F99-AC35-722DD3EABBC5}">
      <dgm:prSet/>
      <dgm:spPr/>
      <dgm:t>
        <a:bodyPr/>
        <a:lstStyle/>
        <a:p>
          <a:r>
            <a:rPr lang="en-US" b="0" i="0" baseline="0"/>
            <a:t>Attendance and Stadium Analysis </a:t>
          </a:r>
          <a:endParaRPr lang="en-IN"/>
        </a:p>
      </dgm:t>
    </dgm:pt>
    <dgm:pt modelId="{67D96888-8576-4D15-89D4-418F35E31CA0}" type="parTrans" cxnId="{8BDFD7EC-86CB-4251-A5A9-1216882816D6}">
      <dgm:prSet/>
      <dgm:spPr/>
      <dgm:t>
        <a:bodyPr/>
        <a:lstStyle/>
        <a:p>
          <a:endParaRPr lang="en-IN"/>
        </a:p>
      </dgm:t>
    </dgm:pt>
    <dgm:pt modelId="{837B280B-8F59-46EB-8095-307236EB9FB3}" type="sibTrans" cxnId="{8BDFD7EC-86CB-4251-A5A9-1216882816D6}">
      <dgm:prSet/>
      <dgm:spPr/>
      <dgm:t>
        <a:bodyPr/>
        <a:lstStyle/>
        <a:p>
          <a:endParaRPr lang="en-IN"/>
        </a:p>
      </dgm:t>
    </dgm:pt>
    <dgm:pt modelId="{B95AB1BC-49E2-4771-A903-ADE5D4B0C3E0}">
      <dgm:prSet/>
      <dgm:spPr/>
      <dgm:t>
        <a:bodyPr/>
        <a:lstStyle/>
        <a:p>
          <a:r>
            <a:rPr lang="en-US" b="0" i="0" baseline="0"/>
            <a:t>Referee Analysis </a:t>
          </a:r>
          <a:endParaRPr lang="en-IN"/>
        </a:p>
      </dgm:t>
    </dgm:pt>
    <dgm:pt modelId="{39EABD24-602E-4FC4-A67E-1CDDB0658C37}" type="parTrans" cxnId="{A50BA67D-5BDD-41B1-A2F9-67FB4BC33EE4}">
      <dgm:prSet/>
      <dgm:spPr/>
      <dgm:t>
        <a:bodyPr/>
        <a:lstStyle/>
        <a:p>
          <a:endParaRPr lang="en-IN"/>
        </a:p>
      </dgm:t>
    </dgm:pt>
    <dgm:pt modelId="{65420A66-7133-4537-81B8-0D0FC4B596E8}" type="sibTrans" cxnId="{A50BA67D-5BDD-41B1-A2F9-67FB4BC33EE4}">
      <dgm:prSet/>
      <dgm:spPr/>
      <dgm:t>
        <a:bodyPr/>
        <a:lstStyle/>
        <a:p>
          <a:endParaRPr lang="en-IN"/>
        </a:p>
      </dgm:t>
    </dgm:pt>
    <dgm:pt modelId="{7EA3A4A6-D4C6-414A-A869-3BC80039FA64}">
      <dgm:prSet/>
      <dgm:spPr/>
      <dgm:t>
        <a:bodyPr/>
        <a:lstStyle/>
        <a:p>
          <a:r>
            <a:rPr lang="en-US" b="0" i="0" baseline="0"/>
            <a:t>Substitution Patterns </a:t>
          </a:r>
          <a:endParaRPr lang="en-IN"/>
        </a:p>
      </dgm:t>
    </dgm:pt>
    <dgm:pt modelId="{20657194-A631-424D-A8E3-28FECB458EBD}" type="parTrans" cxnId="{7D896025-897C-4267-BC8C-C93BCB579980}">
      <dgm:prSet/>
      <dgm:spPr/>
      <dgm:t>
        <a:bodyPr/>
        <a:lstStyle/>
        <a:p>
          <a:endParaRPr lang="en-IN"/>
        </a:p>
      </dgm:t>
    </dgm:pt>
    <dgm:pt modelId="{50186844-5AC1-45CE-8951-8B585D19657C}" type="sibTrans" cxnId="{7D896025-897C-4267-BC8C-C93BCB579980}">
      <dgm:prSet/>
      <dgm:spPr/>
      <dgm:t>
        <a:bodyPr/>
        <a:lstStyle/>
        <a:p>
          <a:endParaRPr lang="en-IN"/>
        </a:p>
      </dgm:t>
    </dgm:pt>
    <dgm:pt modelId="{FEE0A1FD-1F79-4DC0-9F60-EE8BA69B6365}">
      <dgm:prSet/>
      <dgm:spPr/>
      <dgm:t>
        <a:bodyPr/>
        <a:lstStyle/>
        <a:p>
          <a:r>
            <a:rPr lang="en-US" b="0" i="0" baseline="0"/>
            <a:t>Event Analysis </a:t>
          </a:r>
          <a:endParaRPr lang="en-IN"/>
        </a:p>
      </dgm:t>
    </dgm:pt>
    <dgm:pt modelId="{86064F9F-F7B4-410F-98A7-6FCFAD66A431}" type="parTrans" cxnId="{A81E9CE5-9C6C-494C-AD9A-4662CE79646E}">
      <dgm:prSet/>
      <dgm:spPr/>
      <dgm:t>
        <a:bodyPr/>
        <a:lstStyle/>
        <a:p>
          <a:endParaRPr lang="en-IN"/>
        </a:p>
      </dgm:t>
    </dgm:pt>
    <dgm:pt modelId="{26A13D6E-F5F9-4756-8264-D1CA82D0F621}" type="sibTrans" cxnId="{A81E9CE5-9C6C-494C-AD9A-4662CE79646E}">
      <dgm:prSet/>
      <dgm:spPr/>
      <dgm:t>
        <a:bodyPr/>
        <a:lstStyle/>
        <a:p>
          <a:endParaRPr lang="en-IN"/>
        </a:p>
      </dgm:t>
    </dgm:pt>
    <dgm:pt modelId="{6ECE88D6-885A-4425-A7C7-F3C14610F43D}">
      <dgm:prSet/>
      <dgm:spPr/>
      <dgm:t>
        <a:bodyPr/>
        <a:lstStyle/>
        <a:p>
          <a:r>
            <a:rPr lang="en-US" b="0" i="0" baseline="0"/>
            <a:t>Competition Analysis </a:t>
          </a:r>
          <a:endParaRPr lang="en-IN"/>
        </a:p>
      </dgm:t>
    </dgm:pt>
    <dgm:pt modelId="{92C8FA71-4FEE-4C72-AE5C-84622954B127}" type="parTrans" cxnId="{3A43DEEB-3621-46AE-A72B-6168077D8F01}">
      <dgm:prSet/>
      <dgm:spPr/>
      <dgm:t>
        <a:bodyPr/>
        <a:lstStyle/>
        <a:p>
          <a:endParaRPr lang="en-IN"/>
        </a:p>
      </dgm:t>
    </dgm:pt>
    <dgm:pt modelId="{4003F8ED-4013-4EDE-B6E9-7204BC6D62EE}" type="sibTrans" cxnId="{3A43DEEB-3621-46AE-A72B-6168077D8F01}">
      <dgm:prSet/>
      <dgm:spPr/>
      <dgm:t>
        <a:bodyPr/>
        <a:lstStyle/>
        <a:p>
          <a:endParaRPr lang="en-IN"/>
        </a:p>
      </dgm:t>
    </dgm:pt>
    <dgm:pt modelId="{093E399E-789D-4FA5-A021-1E3D52B63D8C}">
      <dgm:prSet/>
      <dgm:spPr/>
      <dgm:t>
        <a:bodyPr/>
        <a:lstStyle/>
        <a:p>
          <a:r>
            <a:rPr lang="en-US" b="0" i="0" baseline="0"/>
            <a:t>Player Attributes and Demographics </a:t>
          </a:r>
          <a:endParaRPr lang="en-IN"/>
        </a:p>
      </dgm:t>
    </dgm:pt>
    <dgm:pt modelId="{761387BB-404E-48BD-9E0C-9AD1EFAD94A7}" type="parTrans" cxnId="{08AF036A-E8F6-4C9B-80BB-F66CCFD65E32}">
      <dgm:prSet/>
      <dgm:spPr/>
      <dgm:t>
        <a:bodyPr/>
        <a:lstStyle/>
        <a:p>
          <a:endParaRPr lang="en-IN"/>
        </a:p>
      </dgm:t>
    </dgm:pt>
    <dgm:pt modelId="{7CAD5FB5-8F7F-4693-B76B-AC7238B3BD69}" type="sibTrans" cxnId="{08AF036A-E8F6-4C9B-80BB-F66CCFD65E32}">
      <dgm:prSet/>
      <dgm:spPr/>
      <dgm:t>
        <a:bodyPr/>
        <a:lstStyle/>
        <a:p>
          <a:endParaRPr lang="en-IN"/>
        </a:p>
      </dgm:t>
    </dgm:pt>
    <dgm:pt modelId="{FF5B107D-0DE2-4797-9A99-793653DC5644}">
      <dgm:prSet/>
      <dgm:spPr/>
      <dgm:t>
        <a:bodyPr/>
        <a:lstStyle/>
        <a:p>
          <a:r>
            <a:rPr lang="en-US" b="0" i="0" baseline="0"/>
            <a:t>Contract Management </a:t>
          </a:r>
          <a:endParaRPr lang="en-IN"/>
        </a:p>
      </dgm:t>
    </dgm:pt>
    <dgm:pt modelId="{B5A7AEB0-C0CE-4216-9C19-09AC9E0FE2D6}" type="parTrans" cxnId="{27B998E7-345D-40AB-951F-49B0026C4A65}">
      <dgm:prSet/>
      <dgm:spPr/>
      <dgm:t>
        <a:bodyPr/>
        <a:lstStyle/>
        <a:p>
          <a:endParaRPr lang="en-IN"/>
        </a:p>
      </dgm:t>
    </dgm:pt>
    <dgm:pt modelId="{4C99177D-049C-4575-B10B-6D371687C556}" type="sibTrans" cxnId="{27B998E7-345D-40AB-951F-49B0026C4A65}">
      <dgm:prSet/>
      <dgm:spPr/>
      <dgm:t>
        <a:bodyPr/>
        <a:lstStyle/>
        <a:p>
          <a:endParaRPr lang="en-IN"/>
        </a:p>
      </dgm:t>
    </dgm:pt>
    <dgm:pt modelId="{69B5BB6C-5A72-4EE7-9206-439D55973B0C}" type="pres">
      <dgm:prSet presAssocID="{3944E1F7-F30F-43C6-A5D9-A6FB8ED4250F}" presName="linear" presStyleCnt="0">
        <dgm:presLayoutVars>
          <dgm:animLvl val="lvl"/>
          <dgm:resizeHandles val="exact"/>
        </dgm:presLayoutVars>
      </dgm:prSet>
      <dgm:spPr/>
    </dgm:pt>
    <dgm:pt modelId="{300E6FA5-07AB-4A48-BA89-132FE0034B43}" type="pres">
      <dgm:prSet presAssocID="{007324F6-585E-4764-BD54-E39DCCDD864F}" presName="parentText" presStyleLbl="node1" presStyleIdx="0" presStyleCnt="10">
        <dgm:presLayoutVars>
          <dgm:chMax val="0"/>
          <dgm:bulletEnabled val="1"/>
        </dgm:presLayoutVars>
      </dgm:prSet>
      <dgm:spPr/>
    </dgm:pt>
    <dgm:pt modelId="{0472980D-3AF2-4940-8D86-26D938C5CF85}" type="pres">
      <dgm:prSet presAssocID="{CB870B52-C244-4716-A9ED-973D77D7F21A}" presName="spacer" presStyleCnt="0"/>
      <dgm:spPr/>
    </dgm:pt>
    <dgm:pt modelId="{DC2193EA-AADC-4E10-9F69-33403451E008}" type="pres">
      <dgm:prSet presAssocID="{12A1F362-136D-41CC-8C64-A1DF5DB3D0A1}" presName="parentText" presStyleLbl="node1" presStyleIdx="1" presStyleCnt="10">
        <dgm:presLayoutVars>
          <dgm:chMax val="0"/>
          <dgm:bulletEnabled val="1"/>
        </dgm:presLayoutVars>
      </dgm:prSet>
      <dgm:spPr/>
    </dgm:pt>
    <dgm:pt modelId="{3C0606D2-50E5-45DD-9362-96589D84927F}" type="pres">
      <dgm:prSet presAssocID="{044098D4-2639-48D3-AA39-D8299D107D57}" presName="spacer" presStyleCnt="0"/>
      <dgm:spPr/>
    </dgm:pt>
    <dgm:pt modelId="{9C6D9673-5476-4950-B824-035801BE2EC7}" type="pres">
      <dgm:prSet presAssocID="{ED5162BF-0BC6-4BD0-86F6-B3EEB0142C55}" presName="parentText" presStyleLbl="node1" presStyleIdx="2" presStyleCnt="10">
        <dgm:presLayoutVars>
          <dgm:chMax val="0"/>
          <dgm:bulletEnabled val="1"/>
        </dgm:presLayoutVars>
      </dgm:prSet>
      <dgm:spPr/>
    </dgm:pt>
    <dgm:pt modelId="{787876C3-7609-47DA-8838-C0BFE3583F12}" type="pres">
      <dgm:prSet presAssocID="{4B0E2620-25F0-4356-8340-C7FB889396C5}" presName="spacer" presStyleCnt="0"/>
      <dgm:spPr/>
    </dgm:pt>
    <dgm:pt modelId="{39E6B490-7D03-4661-B420-F7566ADF2231}" type="pres">
      <dgm:prSet presAssocID="{0C3F04A5-E66F-4F99-AC35-722DD3EABBC5}" presName="parentText" presStyleLbl="node1" presStyleIdx="3" presStyleCnt="10">
        <dgm:presLayoutVars>
          <dgm:chMax val="0"/>
          <dgm:bulletEnabled val="1"/>
        </dgm:presLayoutVars>
      </dgm:prSet>
      <dgm:spPr/>
    </dgm:pt>
    <dgm:pt modelId="{70CC2442-4F02-45C2-9FAD-9EA933630B9A}" type="pres">
      <dgm:prSet presAssocID="{837B280B-8F59-46EB-8095-307236EB9FB3}" presName="spacer" presStyleCnt="0"/>
      <dgm:spPr/>
    </dgm:pt>
    <dgm:pt modelId="{ED195DE8-F4B0-445B-B8B0-88E4505BD962}" type="pres">
      <dgm:prSet presAssocID="{B95AB1BC-49E2-4771-A903-ADE5D4B0C3E0}" presName="parentText" presStyleLbl="node1" presStyleIdx="4" presStyleCnt="10">
        <dgm:presLayoutVars>
          <dgm:chMax val="0"/>
          <dgm:bulletEnabled val="1"/>
        </dgm:presLayoutVars>
      </dgm:prSet>
      <dgm:spPr/>
    </dgm:pt>
    <dgm:pt modelId="{C33760FB-0CB3-447B-8D56-041620192A27}" type="pres">
      <dgm:prSet presAssocID="{65420A66-7133-4537-81B8-0D0FC4B596E8}" presName="spacer" presStyleCnt="0"/>
      <dgm:spPr/>
    </dgm:pt>
    <dgm:pt modelId="{03949149-99DF-4C73-9797-CD4F6D0DBBF1}" type="pres">
      <dgm:prSet presAssocID="{7EA3A4A6-D4C6-414A-A869-3BC80039FA64}" presName="parentText" presStyleLbl="node1" presStyleIdx="5" presStyleCnt="10">
        <dgm:presLayoutVars>
          <dgm:chMax val="0"/>
          <dgm:bulletEnabled val="1"/>
        </dgm:presLayoutVars>
      </dgm:prSet>
      <dgm:spPr/>
    </dgm:pt>
    <dgm:pt modelId="{B42D5E2F-B213-4377-BD4B-1906EC6E39E9}" type="pres">
      <dgm:prSet presAssocID="{50186844-5AC1-45CE-8951-8B585D19657C}" presName="spacer" presStyleCnt="0"/>
      <dgm:spPr/>
    </dgm:pt>
    <dgm:pt modelId="{DD51FD63-5ABD-4257-A366-8149490F18F9}" type="pres">
      <dgm:prSet presAssocID="{FEE0A1FD-1F79-4DC0-9F60-EE8BA69B6365}" presName="parentText" presStyleLbl="node1" presStyleIdx="6" presStyleCnt="10">
        <dgm:presLayoutVars>
          <dgm:chMax val="0"/>
          <dgm:bulletEnabled val="1"/>
        </dgm:presLayoutVars>
      </dgm:prSet>
      <dgm:spPr/>
    </dgm:pt>
    <dgm:pt modelId="{4EDD087C-D7AE-4E42-8C49-C458B0751CB3}" type="pres">
      <dgm:prSet presAssocID="{26A13D6E-F5F9-4756-8264-D1CA82D0F621}" presName="spacer" presStyleCnt="0"/>
      <dgm:spPr/>
    </dgm:pt>
    <dgm:pt modelId="{2F9902F3-88A8-407E-A426-377860CE5761}" type="pres">
      <dgm:prSet presAssocID="{6ECE88D6-885A-4425-A7C7-F3C14610F43D}" presName="parentText" presStyleLbl="node1" presStyleIdx="7" presStyleCnt="10">
        <dgm:presLayoutVars>
          <dgm:chMax val="0"/>
          <dgm:bulletEnabled val="1"/>
        </dgm:presLayoutVars>
      </dgm:prSet>
      <dgm:spPr/>
    </dgm:pt>
    <dgm:pt modelId="{64C35646-7A9D-4962-A9C7-207D51888523}" type="pres">
      <dgm:prSet presAssocID="{4003F8ED-4013-4EDE-B6E9-7204BC6D62EE}" presName="spacer" presStyleCnt="0"/>
      <dgm:spPr/>
    </dgm:pt>
    <dgm:pt modelId="{B58CBADF-087B-43D3-A4BE-92E8764DF1B0}" type="pres">
      <dgm:prSet presAssocID="{093E399E-789D-4FA5-A021-1E3D52B63D8C}" presName="parentText" presStyleLbl="node1" presStyleIdx="8" presStyleCnt="10">
        <dgm:presLayoutVars>
          <dgm:chMax val="0"/>
          <dgm:bulletEnabled val="1"/>
        </dgm:presLayoutVars>
      </dgm:prSet>
      <dgm:spPr/>
    </dgm:pt>
    <dgm:pt modelId="{7C39534E-752A-4594-A52C-CDF482B4E214}" type="pres">
      <dgm:prSet presAssocID="{7CAD5FB5-8F7F-4693-B76B-AC7238B3BD69}" presName="spacer" presStyleCnt="0"/>
      <dgm:spPr/>
    </dgm:pt>
    <dgm:pt modelId="{946ABE9D-07D6-462F-A8E9-63A157DA527F}" type="pres">
      <dgm:prSet presAssocID="{FF5B107D-0DE2-4797-9A99-793653DC5644}" presName="parentText" presStyleLbl="node1" presStyleIdx="9" presStyleCnt="10">
        <dgm:presLayoutVars>
          <dgm:chMax val="0"/>
          <dgm:bulletEnabled val="1"/>
        </dgm:presLayoutVars>
      </dgm:prSet>
      <dgm:spPr/>
    </dgm:pt>
  </dgm:ptLst>
  <dgm:cxnLst>
    <dgm:cxn modelId="{2481AC04-7E03-4CDD-8BCB-586B66376DB3}" type="presOf" srcId="{6ECE88D6-885A-4425-A7C7-F3C14610F43D}" destId="{2F9902F3-88A8-407E-A426-377860CE5761}" srcOrd="0" destOrd="0" presId="urn:microsoft.com/office/officeart/2005/8/layout/vList2"/>
    <dgm:cxn modelId="{86A95D12-E080-4B96-9EE8-B84859E86F2C}" type="presOf" srcId="{3944E1F7-F30F-43C6-A5D9-A6FB8ED4250F}" destId="{69B5BB6C-5A72-4EE7-9206-439D55973B0C}" srcOrd="0" destOrd="0" presId="urn:microsoft.com/office/officeart/2005/8/layout/vList2"/>
    <dgm:cxn modelId="{3C5DEC20-B708-434F-9022-70ED66D1B5CB}" type="presOf" srcId="{007324F6-585E-4764-BD54-E39DCCDD864F}" destId="{300E6FA5-07AB-4A48-BA89-132FE0034B43}" srcOrd="0" destOrd="0" presId="urn:microsoft.com/office/officeart/2005/8/layout/vList2"/>
    <dgm:cxn modelId="{7D896025-897C-4267-BC8C-C93BCB579980}" srcId="{3944E1F7-F30F-43C6-A5D9-A6FB8ED4250F}" destId="{7EA3A4A6-D4C6-414A-A869-3BC80039FA64}" srcOrd="5" destOrd="0" parTransId="{20657194-A631-424D-A8E3-28FECB458EBD}" sibTransId="{50186844-5AC1-45CE-8951-8B585D19657C}"/>
    <dgm:cxn modelId="{CDC5302F-FAF7-46F8-9379-7C871E240289}" srcId="{3944E1F7-F30F-43C6-A5D9-A6FB8ED4250F}" destId="{007324F6-585E-4764-BD54-E39DCCDD864F}" srcOrd="0" destOrd="0" parTransId="{5E9231A1-5631-4004-9511-FEAD395DD6DB}" sibTransId="{CB870B52-C244-4716-A9ED-973D77D7F21A}"/>
    <dgm:cxn modelId="{9DCC8735-3F0E-448D-A83A-26FE20EE4709}" type="presOf" srcId="{0C3F04A5-E66F-4F99-AC35-722DD3EABBC5}" destId="{39E6B490-7D03-4661-B420-F7566ADF2231}" srcOrd="0" destOrd="0" presId="urn:microsoft.com/office/officeart/2005/8/layout/vList2"/>
    <dgm:cxn modelId="{7FB1A55C-D5F0-4117-8F64-C476A0581F95}" type="presOf" srcId="{B95AB1BC-49E2-4771-A903-ADE5D4B0C3E0}" destId="{ED195DE8-F4B0-445B-B8B0-88E4505BD962}" srcOrd="0" destOrd="0" presId="urn:microsoft.com/office/officeart/2005/8/layout/vList2"/>
    <dgm:cxn modelId="{416AE366-8663-474D-B51F-530202C53D24}" type="presOf" srcId="{12A1F362-136D-41CC-8C64-A1DF5DB3D0A1}" destId="{DC2193EA-AADC-4E10-9F69-33403451E008}" srcOrd="0" destOrd="0" presId="urn:microsoft.com/office/officeart/2005/8/layout/vList2"/>
    <dgm:cxn modelId="{08AF036A-E8F6-4C9B-80BB-F66CCFD65E32}" srcId="{3944E1F7-F30F-43C6-A5D9-A6FB8ED4250F}" destId="{093E399E-789D-4FA5-A021-1E3D52B63D8C}" srcOrd="8" destOrd="0" parTransId="{761387BB-404E-48BD-9E0C-9AD1EFAD94A7}" sibTransId="{7CAD5FB5-8F7F-4693-B76B-AC7238B3BD69}"/>
    <dgm:cxn modelId="{676EDD6F-6170-4030-9ADC-0077FE650A85}" type="presOf" srcId="{093E399E-789D-4FA5-A021-1E3D52B63D8C}" destId="{B58CBADF-087B-43D3-A4BE-92E8764DF1B0}" srcOrd="0" destOrd="0" presId="urn:microsoft.com/office/officeart/2005/8/layout/vList2"/>
    <dgm:cxn modelId="{C8203856-C1A7-48B9-89B0-8B862F3C1B5F}" type="presOf" srcId="{FF5B107D-0DE2-4797-9A99-793653DC5644}" destId="{946ABE9D-07D6-462F-A8E9-63A157DA527F}" srcOrd="0" destOrd="0" presId="urn:microsoft.com/office/officeart/2005/8/layout/vList2"/>
    <dgm:cxn modelId="{A50BA67D-5BDD-41B1-A2F9-67FB4BC33EE4}" srcId="{3944E1F7-F30F-43C6-A5D9-A6FB8ED4250F}" destId="{B95AB1BC-49E2-4771-A903-ADE5D4B0C3E0}" srcOrd="4" destOrd="0" parTransId="{39EABD24-602E-4FC4-A67E-1CDDB0658C37}" sibTransId="{65420A66-7133-4537-81B8-0D0FC4B596E8}"/>
    <dgm:cxn modelId="{691DA87F-A34D-45CA-AC83-03B4081F0F60}" type="presOf" srcId="{FEE0A1FD-1F79-4DC0-9F60-EE8BA69B6365}" destId="{DD51FD63-5ABD-4257-A366-8149490F18F9}" srcOrd="0" destOrd="0" presId="urn:microsoft.com/office/officeart/2005/8/layout/vList2"/>
    <dgm:cxn modelId="{450A32AB-B9F7-41D7-BF37-AA714F7A8C2A}" srcId="{3944E1F7-F30F-43C6-A5D9-A6FB8ED4250F}" destId="{ED5162BF-0BC6-4BD0-86F6-B3EEB0142C55}" srcOrd="2" destOrd="0" parTransId="{AC0D8229-BD9C-4C77-A1A1-713E33E4C9A1}" sibTransId="{4B0E2620-25F0-4356-8340-C7FB889396C5}"/>
    <dgm:cxn modelId="{A98821AD-424C-4492-B614-E54C606A8C58}" type="presOf" srcId="{7EA3A4A6-D4C6-414A-A869-3BC80039FA64}" destId="{03949149-99DF-4C73-9797-CD4F6D0DBBF1}" srcOrd="0" destOrd="0" presId="urn:microsoft.com/office/officeart/2005/8/layout/vList2"/>
    <dgm:cxn modelId="{A81E9CE5-9C6C-494C-AD9A-4662CE79646E}" srcId="{3944E1F7-F30F-43C6-A5D9-A6FB8ED4250F}" destId="{FEE0A1FD-1F79-4DC0-9F60-EE8BA69B6365}" srcOrd="6" destOrd="0" parTransId="{86064F9F-F7B4-410F-98A7-6FCFAD66A431}" sibTransId="{26A13D6E-F5F9-4756-8264-D1CA82D0F621}"/>
    <dgm:cxn modelId="{27B998E7-345D-40AB-951F-49B0026C4A65}" srcId="{3944E1F7-F30F-43C6-A5D9-A6FB8ED4250F}" destId="{FF5B107D-0DE2-4797-9A99-793653DC5644}" srcOrd="9" destOrd="0" parTransId="{B5A7AEB0-C0CE-4216-9C19-09AC9E0FE2D6}" sibTransId="{4C99177D-049C-4575-B10B-6D371687C556}"/>
    <dgm:cxn modelId="{1AEB33EA-1385-442C-83E4-02AC2591DD28}" type="presOf" srcId="{ED5162BF-0BC6-4BD0-86F6-B3EEB0142C55}" destId="{9C6D9673-5476-4950-B824-035801BE2EC7}" srcOrd="0" destOrd="0" presId="urn:microsoft.com/office/officeart/2005/8/layout/vList2"/>
    <dgm:cxn modelId="{3A43DEEB-3621-46AE-A72B-6168077D8F01}" srcId="{3944E1F7-F30F-43C6-A5D9-A6FB8ED4250F}" destId="{6ECE88D6-885A-4425-A7C7-F3C14610F43D}" srcOrd="7" destOrd="0" parTransId="{92C8FA71-4FEE-4C72-AE5C-84622954B127}" sibTransId="{4003F8ED-4013-4EDE-B6E9-7204BC6D62EE}"/>
    <dgm:cxn modelId="{8BDFD7EC-86CB-4251-A5A9-1216882816D6}" srcId="{3944E1F7-F30F-43C6-A5D9-A6FB8ED4250F}" destId="{0C3F04A5-E66F-4F99-AC35-722DD3EABBC5}" srcOrd="3" destOrd="0" parTransId="{67D96888-8576-4D15-89D4-418F35E31CA0}" sibTransId="{837B280B-8F59-46EB-8095-307236EB9FB3}"/>
    <dgm:cxn modelId="{7C35ABFB-D901-4205-AAC1-5DBE532A40D6}" srcId="{3944E1F7-F30F-43C6-A5D9-A6FB8ED4250F}" destId="{12A1F362-136D-41CC-8C64-A1DF5DB3D0A1}" srcOrd="1" destOrd="0" parTransId="{5B6502EC-DC7A-44A1-862F-070D9D835129}" sibTransId="{044098D4-2639-48D3-AA39-D8299D107D57}"/>
    <dgm:cxn modelId="{74D9A391-2164-4F0B-8A7D-9EE74745E6A8}" type="presParOf" srcId="{69B5BB6C-5A72-4EE7-9206-439D55973B0C}" destId="{300E6FA5-07AB-4A48-BA89-132FE0034B43}" srcOrd="0" destOrd="0" presId="urn:microsoft.com/office/officeart/2005/8/layout/vList2"/>
    <dgm:cxn modelId="{43ED21FA-70B9-445F-9B78-ED0B896294AB}" type="presParOf" srcId="{69B5BB6C-5A72-4EE7-9206-439D55973B0C}" destId="{0472980D-3AF2-4940-8D86-26D938C5CF85}" srcOrd="1" destOrd="0" presId="urn:microsoft.com/office/officeart/2005/8/layout/vList2"/>
    <dgm:cxn modelId="{1A8B64CB-6E52-43F2-8180-A5910F7290CF}" type="presParOf" srcId="{69B5BB6C-5A72-4EE7-9206-439D55973B0C}" destId="{DC2193EA-AADC-4E10-9F69-33403451E008}" srcOrd="2" destOrd="0" presId="urn:microsoft.com/office/officeart/2005/8/layout/vList2"/>
    <dgm:cxn modelId="{1C335060-5D82-4A62-B012-42A9BA0C4B0A}" type="presParOf" srcId="{69B5BB6C-5A72-4EE7-9206-439D55973B0C}" destId="{3C0606D2-50E5-45DD-9362-96589D84927F}" srcOrd="3" destOrd="0" presId="urn:microsoft.com/office/officeart/2005/8/layout/vList2"/>
    <dgm:cxn modelId="{0DA0C17F-0CAE-47CA-9D63-09EB795C02F6}" type="presParOf" srcId="{69B5BB6C-5A72-4EE7-9206-439D55973B0C}" destId="{9C6D9673-5476-4950-B824-035801BE2EC7}" srcOrd="4" destOrd="0" presId="urn:microsoft.com/office/officeart/2005/8/layout/vList2"/>
    <dgm:cxn modelId="{4FD9E049-3F29-4984-9EA3-432DD5B8AAF1}" type="presParOf" srcId="{69B5BB6C-5A72-4EE7-9206-439D55973B0C}" destId="{787876C3-7609-47DA-8838-C0BFE3583F12}" srcOrd="5" destOrd="0" presId="urn:microsoft.com/office/officeart/2005/8/layout/vList2"/>
    <dgm:cxn modelId="{A0C4697C-A66C-4941-9AEB-45C51F0DDB60}" type="presParOf" srcId="{69B5BB6C-5A72-4EE7-9206-439D55973B0C}" destId="{39E6B490-7D03-4661-B420-F7566ADF2231}" srcOrd="6" destOrd="0" presId="urn:microsoft.com/office/officeart/2005/8/layout/vList2"/>
    <dgm:cxn modelId="{C2CD476A-3664-4FEE-9FB3-0809DD1592A8}" type="presParOf" srcId="{69B5BB6C-5A72-4EE7-9206-439D55973B0C}" destId="{70CC2442-4F02-45C2-9FAD-9EA933630B9A}" srcOrd="7" destOrd="0" presId="urn:microsoft.com/office/officeart/2005/8/layout/vList2"/>
    <dgm:cxn modelId="{E3FD5266-1CD1-4F61-83C3-C44A1A6B1026}" type="presParOf" srcId="{69B5BB6C-5A72-4EE7-9206-439D55973B0C}" destId="{ED195DE8-F4B0-445B-B8B0-88E4505BD962}" srcOrd="8" destOrd="0" presId="urn:microsoft.com/office/officeart/2005/8/layout/vList2"/>
    <dgm:cxn modelId="{D8580A80-72F6-4596-B155-214A51DBB4DD}" type="presParOf" srcId="{69B5BB6C-5A72-4EE7-9206-439D55973B0C}" destId="{C33760FB-0CB3-447B-8D56-041620192A27}" srcOrd="9" destOrd="0" presId="urn:microsoft.com/office/officeart/2005/8/layout/vList2"/>
    <dgm:cxn modelId="{7E512C03-E184-4C77-9BDF-3FAE85EB6465}" type="presParOf" srcId="{69B5BB6C-5A72-4EE7-9206-439D55973B0C}" destId="{03949149-99DF-4C73-9797-CD4F6D0DBBF1}" srcOrd="10" destOrd="0" presId="urn:microsoft.com/office/officeart/2005/8/layout/vList2"/>
    <dgm:cxn modelId="{24E9C744-1709-45AA-A2E9-F942244C2822}" type="presParOf" srcId="{69B5BB6C-5A72-4EE7-9206-439D55973B0C}" destId="{B42D5E2F-B213-4377-BD4B-1906EC6E39E9}" srcOrd="11" destOrd="0" presId="urn:microsoft.com/office/officeart/2005/8/layout/vList2"/>
    <dgm:cxn modelId="{46C5C063-DCFF-4890-885A-158EF6463519}" type="presParOf" srcId="{69B5BB6C-5A72-4EE7-9206-439D55973B0C}" destId="{DD51FD63-5ABD-4257-A366-8149490F18F9}" srcOrd="12" destOrd="0" presId="urn:microsoft.com/office/officeart/2005/8/layout/vList2"/>
    <dgm:cxn modelId="{1FCB2F6C-4124-4E09-8123-FA99AD8AAD1B}" type="presParOf" srcId="{69B5BB6C-5A72-4EE7-9206-439D55973B0C}" destId="{4EDD087C-D7AE-4E42-8C49-C458B0751CB3}" srcOrd="13" destOrd="0" presId="urn:microsoft.com/office/officeart/2005/8/layout/vList2"/>
    <dgm:cxn modelId="{91450568-AC78-47E9-83E5-502C32A96874}" type="presParOf" srcId="{69B5BB6C-5A72-4EE7-9206-439D55973B0C}" destId="{2F9902F3-88A8-407E-A426-377860CE5761}" srcOrd="14" destOrd="0" presId="urn:microsoft.com/office/officeart/2005/8/layout/vList2"/>
    <dgm:cxn modelId="{5B9C277D-9DC8-42B9-996E-7A7B9C9A3BB9}" type="presParOf" srcId="{69B5BB6C-5A72-4EE7-9206-439D55973B0C}" destId="{64C35646-7A9D-4962-A9C7-207D51888523}" srcOrd="15" destOrd="0" presId="urn:microsoft.com/office/officeart/2005/8/layout/vList2"/>
    <dgm:cxn modelId="{A6CA4C5D-47FA-4486-9F4E-1767CFA13B91}" type="presParOf" srcId="{69B5BB6C-5A72-4EE7-9206-439D55973B0C}" destId="{B58CBADF-087B-43D3-A4BE-92E8764DF1B0}" srcOrd="16" destOrd="0" presId="urn:microsoft.com/office/officeart/2005/8/layout/vList2"/>
    <dgm:cxn modelId="{D68192C7-2458-4021-B3CC-64969CF99CCF}" type="presParOf" srcId="{69B5BB6C-5A72-4EE7-9206-439D55973B0C}" destId="{7C39534E-752A-4594-A52C-CDF482B4E214}" srcOrd="17" destOrd="0" presId="urn:microsoft.com/office/officeart/2005/8/layout/vList2"/>
    <dgm:cxn modelId="{E963E4CC-45D3-4F66-8439-86D1F088ACBB}" type="presParOf" srcId="{69B5BB6C-5A72-4EE7-9206-439D55973B0C}" destId="{946ABE9D-07D6-462F-A8E9-63A157DA527F}"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E6FA5-07AB-4A48-BA89-132FE0034B43}">
      <dsp:nvSpPr>
        <dsp:cNvPr id="0" name=""/>
        <dsp:cNvSpPr/>
      </dsp:nvSpPr>
      <dsp:spPr>
        <a:xfrm>
          <a:off x="0" y="3460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Performance Analysis </a:t>
          </a:r>
          <a:endParaRPr lang="en-IN" sz="1800" kern="1200"/>
        </a:p>
      </dsp:txBody>
      <dsp:txXfrm>
        <a:off x="20561" y="55164"/>
        <a:ext cx="6936864" cy="380078"/>
      </dsp:txXfrm>
    </dsp:sp>
    <dsp:sp modelId="{DC2193EA-AADC-4E10-9F69-33403451E008}">
      <dsp:nvSpPr>
        <dsp:cNvPr id="0" name=""/>
        <dsp:cNvSpPr/>
      </dsp:nvSpPr>
      <dsp:spPr>
        <a:xfrm>
          <a:off x="0" y="50764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Player Profile and Market Value </a:t>
          </a:r>
          <a:endParaRPr lang="en-IN" sz="1800" kern="1200"/>
        </a:p>
      </dsp:txBody>
      <dsp:txXfrm>
        <a:off x="20561" y="528204"/>
        <a:ext cx="6936864" cy="380078"/>
      </dsp:txXfrm>
    </dsp:sp>
    <dsp:sp modelId="{9C6D9673-5476-4950-B824-035801BE2EC7}">
      <dsp:nvSpPr>
        <dsp:cNvPr id="0" name=""/>
        <dsp:cNvSpPr/>
      </dsp:nvSpPr>
      <dsp:spPr>
        <a:xfrm>
          <a:off x="0" y="98068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Team Comparison </a:t>
          </a:r>
          <a:endParaRPr lang="en-IN" sz="1800" kern="1200"/>
        </a:p>
      </dsp:txBody>
      <dsp:txXfrm>
        <a:off x="20561" y="1001244"/>
        <a:ext cx="6936864" cy="380078"/>
      </dsp:txXfrm>
    </dsp:sp>
    <dsp:sp modelId="{39E6B490-7D03-4661-B420-F7566ADF2231}">
      <dsp:nvSpPr>
        <dsp:cNvPr id="0" name=""/>
        <dsp:cNvSpPr/>
      </dsp:nvSpPr>
      <dsp:spPr>
        <a:xfrm>
          <a:off x="0" y="145372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Attendance and Stadium Analysis </a:t>
          </a:r>
          <a:endParaRPr lang="en-IN" sz="1800" kern="1200"/>
        </a:p>
      </dsp:txBody>
      <dsp:txXfrm>
        <a:off x="20561" y="1474284"/>
        <a:ext cx="6936864" cy="380078"/>
      </dsp:txXfrm>
    </dsp:sp>
    <dsp:sp modelId="{ED195DE8-F4B0-445B-B8B0-88E4505BD962}">
      <dsp:nvSpPr>
        <dsp:cNvPr id="0" name=""/>
        <dsp:cNvSpPr/>
      </dsp:nvSpPr>
      <dsp:spPr>
        <a:xfrm>
          <a:off x="0" y="192676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Referee Analysis </a:t>
          </a:r>
          <a:endParaRPr lang="en-IN" sz="1800" kern="1200"/>
        </a:p>
      </dsp:txBody>
      <dsp:txXfrm>
        <a:off x="20561" y="1947324"/>
        <a:ext cx="6936864" cy="380078"/>
      </dsp:txXfrm>
    </dsp:sp>
    <dsp:sp modelId="{03949149-99DF-4C73-9797-CD4F6D0DBBF1}">
      <dsp:nvSpPr>
        <dsp:cNvPr id="0" name=""/>
        <dsp:cNvSpPr/>
      </dsp:nvSpPr>
      <dsp:spPr>
        <a:xfrm>
          <a:off x="0" y="239980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Substitution Patterns </a:t>
          </a:r>
          <a:endParaRPr lang="en-IN" sz="1800" kern="1200"/>
        </a:p>
      </dsp:txBody>
      <dsp:txXfrm>
        <a:off x="20561" y="2420364"/>
        <a:ext cx="6936864" cy="380078"/>
      </dsp:txXfrm>
    </dsp:sp>
    <dsp:sp modelId="{DD51FD63-5ABD-4257-A366-8149490F18F9}">
      <dsp:nvSpPr>
        <dsp:cNvPr id="0" name=""/>
        <dsp:cNvSpPr/>
      </dsp:nvSpPr>
      <dsp:spPr>
        <a:xfrm>
          <a:off x="0" y="287284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Event Analysis </a:t>
          </a:r>
          <a:endParaRPr lang="en-IN" sz="1800" kern="1200"/>
        </a:p>
      </dsp:txBody>
      <dsp:txXfrm>
        <a:off x="20561" y="2893404"/>
        <a:ext cx="6936864" cy="380078"/>
      </dsp:txXfrm>
    </dsp:sp>
    <dsp:sp modelId="{2F9902F3-88A8-407E-A426-377860CE5761}">
      <dsp:nvSpPr>
        <dsp:cNvPr id="0" name=""/>
        <dsp:cNvSpPr/>
      </dsp:nvSpPr>
      <dsp:spPr>
        <a:xfrm>
          <a:off x="0" y="334588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Competition Analysis </a:t>
          </a:r>
          <a:endParaRPr lang="en-IN" sz="1800" kern="1200"/>
        </a:p>
      </dsp:txBody>
      <dsp:txXfrm>
        <a:off x="20561" y="3366444"/>
        <a:ext cx="6936864" cy="380078"/>
      </dsp:txXfrm>
    </dsp:sp>
    <dsp:sp modelId="{B58CBADF-087B-43D3-A4BE-92E8764DF1B0}">
      <dsp:nvSpPr>
        <dsp:cNvPr id="0" name=""/>
        <dsp:cNvSpPr/>
      </dsp:nvSpPr>
      <dsp:spPr>
        <a:xfrm>
          <a:off x="0" y="381892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Player Attributes and Demographics </a:t>
          </a:r>
          <a:endParaRPr lang="en-IN" sz="1800" kern="1200"/>
        </a:p>
      </dsp:txBody>
      <dsp:txXfrm>
        <a:off x="20561" y="3839484"/>
        <a:ext cx="6936864" cy="380078"/>
      </dsp:txXfrm>
    </dsp:sp>
    <dsp:sp modelId="{946ABE9D-07D6-462F-A8E9-63A157DA527F}">
      <dsp:nvSpPr>
        <dsp:cNvPr id="0" name=""/>
        <dsp:cNvSpPr/>
      </dsp:nvSpPr>
      <dsp:spPr>
        <a:xfrm>
          <a:off x="0" y="4291963"/>
          <a:ext cx="6977986" cy="42120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Contract Management </a:t>
          </a:r>
          <a:endParaRPr lang="en-IN" sz="1800" kern="1200"/>
        </a:p>
      </dsp:txBody>
      <dsp:txXfrm>
        <a:off x="20561" y="4312524"/>
        <a:ext cx="6936864"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F88B3-A446-4AEA-B931-1F6EA158370F}" type="datetimeFigureOut">
              <a:rPr lang="en-IN" smtClean="0"/>
              <a:t>24-05-2024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1E7F7-999F-4753-8136-322900871B25}" type="slidenum">
              <a:rPr lang="en-IN" smtClean="0"/>
              <a:t>‹#›</a:t>
            </a:fld>
            <a:endParaRPr lang="en-IN"/>
          </a:p>
        </p:txBody>
      </p:sp>
    </p:spTree>
    <p:extLst>
      <p:ext uri="{BB962C8B-B14F-4D97-AF65-F5344CB8AC3E}">
        <p14:creationId xmlns:p14="http://schemas.microsoft.com/office/powerpoint/2010/main" val="213020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51E7F7-999F-4753-8136-322900871B25}" type="slidenum">
              <a:rPr lang="en-IN" smtClean="0"/>
              <a:t>9</a:t>
            </a:fld>
            <a:endParaRPr lang="en-IN"/>
          </a:p>
        </p:txBody>
      </p:sp>
    </p:spTree>
    <p:extLst>
      <p:ext uri="{BB962C8B-B14F-4D97-AF65-F5344CB8AC3E}">
        <p14:creationId xmlns:p14="http://schemas.microsoft.com/office/powerpoint/2010/main" val="266172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77765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1017361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1854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192515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83896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42880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64666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299089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272883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0F3B92-F4FE-4CC3-930D-B53C6B8E998A}"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340770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0F3B92-F4FE-4CC3-930D-B53C6B8E998A}"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86895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0F3B92-F4FE-4CC3-930D-B53C6B8E998A}" type="datetimeFigureOut">
              <a:rPr lang="en-IN" smtClean="0"/>
              <a:t>24-05-2024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405283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0F3B92-F4FE-4CC3-930D-B53C6B8E998A}" type="datetimeFigureOut">
              <a:rPr lang="en-IN" smtClean="0"/>
              <a:t>24-05-2024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651780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0F3B92-F4FE-4CC3-930D-B53C6B8E998A}" type="datetimeFigureOut">
              <a:rPr lang="en-IN" smtClean="0"/>
              <a:t>24-05-2024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265051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0F3B92-F4FE-4CC3-930D-B53C6B8E998A}"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331608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0F3B92-F4FE-4CC3-930D-B53C6B8E998A}"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39829-B3A9-449A-96B2-C9433F5C5A22}" type="slidenum">
              <a:rPr lang="en-IN" smtClean="0"/>
              <a:t>‹#›</a:t>
            </a:fld>
            <a:endParaRPr lang="en-IN"/>
          </a:p>
        </p:txBody>
      </p:sp>
    </p:spTree>
    <p:extLst>
      <p:ext uri="{BB962C8B-B14F-4D97-AF65-F5344CB8AC3E}">
        <p14:creationId xmlns:p14="http://schemas.microsoft.com/office/powerpoint/2010/main" val="34206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0F3B92-F4FE-4CC3-930D-B53C6B8E998A}" type="datetimeFigureOut">
              <a:rPr lang="en-IN" smtClean="0"/>
              <a:t>24-05-2024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539829-B3A9-449A-96B2-C9433F5C5A22}" type="slidenum">
              <a:rPr lang="en-IN" smtClean="0"/>
              <a:t>‹#›</a:t>
            </a:fld>
            <a:endParaRPr lang="en-IN"/>
          </a:p>
        </p:txBody>
      </p:sp>
    </p:spTree>
    <p:extLst>
      <p:ext uri="{BB962C8B-B14F-4D97-AF65-F5344CB8AC3E}">
        <p14:creationId xmlns:p14="http://schemas.microsoft.com/office/powerpoint/2010/main" val="4055961729"/>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9AA85-A174-CFA9-AE5D-589C32528BB9}"/>
              </a:ext>
            </a:extLst>
          </p:cNvPr>
          <p:cNvSpPr txBox="1">
            <a:spLocks noGrp="1"/>
          </p:cNvSpPr>
          <p:nvPr>
            <p:ph type="ctrTitle"/>
          </p:nvPr>
        </p:nvSpPr>
        <p:spPr>
          <a:xfrm>
            <a:off x="1460092" y="29079"/>
            <a:ext cx="9144000" cy="2123658"/>
          </a:xfrm>
          <a:prstGeom prst="rect">
            <a:avLst/>
          </a:prstGeom>
          <a:noFill/>
        </p:spPr>
        <p:txBody>
          <a:bodyPr wrap="square">
            <a:spAutoFit/>
          </a:bodyPr>
          <a:lstStyle/>
          <a:p>
            <a:r>
              <a:rPr lang="en-US" sz="4400" b="1" u="sng" dirty="0">
                <a:latin typeface="Sitka Heading Semibold" pitchFamily="2" charset="0"/>
                <a:cs typeface="Times New Roman" panose="02020603050405020304" pitchFamily="18" charset="0"/>
              </a:rPr>
              <a:t>Project Name</a:t>
            </a:r>
            <a:r>
              <a:rPr lang="en-US" sz="4400" dirty="0">
                <a:latin typeface="Sitka Heading Semibold" pitchFamily="2" charset="0"/>
                <a:cs typeface="Times New Roman" panose="02020603050405020304" pitchFamily="18" charset="0"/>
              </a:rPr>
              <a:t>: Data Analytics Capstone Project (Football Data               										Analytics)</a:t>
            </a:r>
            <a:endParaRPr lang="en-IN" sz="6600" dirty="0">
              <a:latin typeface="Lucida Bright" panose="02040602050505020304" pitchFamily="18" charset="0"/>
            </a:endParaRPr>
          </a:p>
        </p:txBody>
      </p:sp>
      <p:sp>
        <p:nvSpPr>
          <p:cNvPr id="3" name="Subtitle 2">
            <a:extLst>
              <a:ext uri="{FF2B5EF4-FFF2-40B4-BE49-F238E27FC236}">
                <a16:creationId xmlns:a16="http://schemas.microsoft.com/office/drawing/2014/main" id="{B447841D-B1C2-5776-2DEC-C8C3F8681F68}"/>
              </a:ext>
            </a:extLst>
          </p:cNvPr>
          <p:cNvSpPr>
            <a:spLocks noGrp="1"/>
          </p:cNvSpPr>
          <p:nvPr>
            <p:ph type="subTitle" idx="1"/>
          </p:nvPr>
        </p:nvSpPr>
        <p:spPr>
          <a:xfrm>
            <a:off x="6676104" y="3813687"/>
            <a:ext cx="4758812" cy="1610032"/>
          </a:xfrm>
        </p:spPr>
        <p:txBody>
          <a:bodyPr>
            <a:normAutofit/>
          </a:bodyPr>
          <a:lstStyle/>
          <a:p>
            <a:r>
              <a:rPr lang="en-US" sz="2600" dirty="0">
                <a:latin typeface="Times New Roman" panose="02020603050405020304" pitchFamily="18" charset="0"/>
                <a:cs typeface="Times New Roman" panose="02020603050405020304" pitchFamily="18" charset="0"/>
              </a:rPr>
              <a:t>Student Name : Akhil James                                                       Mentor Name : Jaya Pandey </a:t>
            </a:r>
          </a:p>
          <a:p>
            <a:r>
              <a:rPr lang="en-US" sz="2600" dirty="0">
                <a:latin typeface="Times New Roman" panose="02020603050405020304" pitchFamily="18" charset="0"/>
                <a:cs typeface="Times New Roman" panose="02020603050405020304" pitchFamily="18" charset="0"/>
              </a:rPr>
              <a:t>Batch Name    : DA30</a:t>
            </a:r>
          </a:p>
          <a:p>
            <a:endParaRPr lang="en-IN" dirty="0"/>
          </a:p>
        </p:txBody>
      </p:sp>
      <p:pic>
        <p:nvPicPr>
          <p:cNvPr id="8" name="Picture 7">
            <a:extLst>
              <a:ext uri="{FF2B5EF4-FFF2-40B4-BE49-F238E27FC236}">
                <a16:creationId xmlns:a16="http://schemas.microsoft.com/office/drawing/2014/main" id="{2FD70646-1C50-1500-7F61-DF50B6B3F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20" y="1748267"/>
            <a:ext cx="4168877" cy="4799300"/>
          </a:xfrm>
          <a:prstGeom prst="rect">
            <a:avLst/>
          </a:prstGeom>
        </p:spPr>
      </p:pic>
    </p:spTree>
    <p:extLst>
      <p:ext uri="{BB962C8B-B14F-4D97-AF65-F5344CB8AC3E}">
        <p14:creationId xmlns:p14="http://schemas.microsoft.com/office/powerpoint/2010/main" val="245680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81F7-4506-5316-B8A0-D51F31498872}"/>
              </a:ext>
            </a:extLst>
          </p:cNvPr>
          <p:cNvSpPr>
            <a:spLocks noGrp="1"/>
          </p:cNvSpPr>
          <p:nvPr>
            <p:ph type="title"/>
          </p:nvPr>
        </p:nvSpPr>
        <p:spPr>
          <a:xfrm>
            <a:off x="3402728" y="-12150"/>
            <a:ext cx="5093046" cy="906834"/>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Referee Analysis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DD2AE122-28F8-3A93-C752-61645EC1877C}"/>
              </a:ext>
            </a:extLst>
          </p:cNvPr>
          <p:cNvSpPr>
            <a:spLocks noGrp="1"/>
          </p:cNvSpPr>
          <p:nvPr>
            <p:ph type="body" idx="1"/>
          </p:nvPr>
        </p:nvSpPr>
        <p:spPr>
          <a:xfrm>
            <a:off x="856206" y="954974"/>
            <a:ext cx="5093045" cy="576262"/>
          </a:xfrm>
        </p:spPr>
        <p:txBody>
          <a:bodyPr>
            <a:noAutofit/>
          </a:bodyPr>
          <a:lstStyle/>
          <a:p>
            <a:r>
              <a:rPr lang="en-IN" b="1" dirty="0"/>
              <a:t>Objective 01:</a:t>
            </a:r>
          </a:p>
          <a:p>
            <a:r>
              <a:rPr lang="en-IN" b="1" dirty="0"/>
              <a:t>Understanding Refereeing Styles</a:t>
            </a:r>
          </a:p>
        </p:txBody>
      </p:sp>
      <p:pic>
        <p:nvPicPr>
          <p:cNvPr id="7" name="Content Placeholder 6">
            <a:extLst>
              <a:ext uri="{FF2B5EF4-FFF2-40B4-BE49-F238E27FC236}">
                <a16:creationId xmlns:a16="http://schemas.microsoft.com/office/drawing/2014/main" id="{FB45469C-F3E5-16DF-394A-733C15F76DD5}"/>
              </a:ext>
            </a:extLst>
          </p:cNvPr>
          <p:cNvPicPr>
            <a:picLocks noGrp="1" noChangeAspect="1"/>
          </p:cNvPicPr>
          <p:nvPr>
            <p:ph sz="half" idx="2"/>
          </p:nvPr>
        </p:nvPicPr>
        <p:blipFill>
          <a:blip r:embed="rId2"/>
          <a:stretch>
            <a:fillRect/>
          </a:stretch>
        </p:blipFill>
        <p:spPr>
          <a:xfrm>
            <a:off x="425882" y="1611910"/>
            <a:ext cx="5093045" cy="3111836"/>
          </a:xfrm>
          <a:prstGeom prst="rect">
            <a:avLst/>
          </a:prstGeom>
        </p:spPr>
      </p:pic>
      <p:sp>
        <p:nvSpPr>
          <p:cNvPr id="5" name="Text Placeholder 4">
            <a:extLst>
              <a:ext uri="{FF2B5EF4-FFF2-40B4-BE49-F238E27FC236}">
                <a16:creationId xmlns:a16="http://schemas.microsoft.com/office/drawing/2014/main" id="{7EF6886F-D303-F9C0-52AF-B54062B19D2B}"/>
              </a:ext>
            </a:extLst>
          </p:cNvPr>
          <p:cNvSpPr>
            <a:spLocks noGrp="1"/>
          </p:cNvSpPr>
          <p:nvPr>
            <p:ph type="body" sz="quarter" idx="3"/>
          </p:nvPr>
        </p:nvSpPr>
        <p:spPr>
          <a:xfrm>
            <a:off x="6386462" y="965403"/>
            <a:ext cx="5309819" cy="576262"/>
          </a:xfrm>
        </p:spPr>
        <p:txBody>
          <a:bodyPr>
            <a:noAutofit/>
          </a:bodyPr>
          <a:lstStyle/>
          <a:p>
            <a:r>
              <a:rPr lang="en-IN" b="1" dirty="0"/>
              <a:t>Objective 02:</a:t>
            </a:r>
          </a:p>
          <a:p>
            <a:r>
              <a:rPr lang="en-IN" b="1" dirty="0"/>
              <a:t>Understanding Refereeing Impact</a:t>
            </a:r>
            <a:endParaRPr lang="en-IN" b="1" u="sng" dirty="0"/>
          </a:p>
        </p:txBody>
      </p:sp>
      <p:pic>
        <p:nvPicPr>
          <p:cNvPr id="8" name="Content Placeholder 7">
            <a:extLst>
              <a:ext uri="{FF2B5EF4-FFF2-40B4-BE49-F238E27FC236}">
                <a16:creationId xmlns:a16="http://schemas.microsoft.com/office/drawing/2014/main" id="{CFB78CB9-4D75-8D95-E6DE-0D6A0445463E}"/>
              </a:ext>
            </a:extLst>
          </p:cNvPr>
          <p:cNvPicPr>
            <a:picLocks noGrp="1" noChangeAspect="1"/>
          </p:cNvPicPr>
          <p:nvPr>
            <p:ph sz="quarter" idx="4"/>
          </p:nvPr>
        </p:nvPicPr>
        <p:blipFill>
          <a:blip r:embed="rId3"/>
          <a:stretch>
            <a:fillRect/>
          </a:stretch>
        </p:blipFill>
        <p:spPr>
          <a:xfrm>
            <a:off x="6516736" y="1611910"/>
            <a:ext cx="5093045" cy="3111836"/>
          </a:xfrm>
          <a:prstGeom prst="rect">
            <a:avLst/>
          </a:prstGeom>
        </p:spPr>
      </p:pic>
      <p:sp>
        <p:nvSpPr>
          <p:cNvPr id="10" name="TextBox 9">
            <a:extLst>
              <a:ext uri="{FF2B5EF4-FFF2-40B4-BE49-F238E27FC236}">
                <a16:creationId xmlns:a16="http://schemas.microsoft.com/office/drawing/2014/main" id="{E0BDC800-94A7-F96E-FAD9-51E9421697F4}"/>
              </a:ext>
            </a:extLst>
          </p:cNvPr>
          <p:cNvSpPr txBox="1"/>
          <p:nvPr/>
        </p:nvSpPr>
        <p:spPr>
          <a:xfrm>
            <a:off x="173587" y="4977694"/>
            <a:ext cx="5041509" cy="1569660"/>
          </a:xfrm>
          <a:prstGeom prst="rect">
            <a:avLst/>
          </a:prstGeom>
          <a:noFill/>
        </p:spPr>
        <p:txBody>
          <a:bodyPr wrap="square">
            <a:spAutoFit/>
          </a:bodyPr>
          <a:lstStyle/>
          <a:p>
            <a:r>
              <a:rPr lang="en-IN" sz="1600" dirty="0"/>
              <a:t>Interpretation:</a:t>
            </a:r>
          </a:p>
          <a:p>
            <a:r>
              <a:rPr lang="en-IN" sz="1600" dirty="0"/>
              <a:t>By identifying referees who issue the most cuts you gain insights into their approach to card discipline this knowledge can be valuable for teams preparing for matches with specific reference analyse studying referring trends and potentially for leagues</a:t>
            </a:r>
          </a:p>
        </p:txBody>
      </p:sp>
      <p:sp>
        <p:nvSpPr>
          <p:cNvPr id="12" name="TextBox 11">
            <a:extLst>
              <a:ext uri="{FF2B5EF4-FFF2-40B4-BE49-F238E27FC236}">
                <a16:creationId xmlns:a16="http://schemas.microsoft.com/office/drawing/2014/main" id="{B8BA8713-EC61-4FF1-0D14-9CC8D39B47D7}"/>
              </a:ext>
            </a:extLst>
          </p:cNvPr>
          <p:cNvSpPr txBox="1"/>
          <p:nvPr/>
        </p:nvSpPr>
        <p:spPr>
          <a:xfrm>
            <a:off x="4333604" y="4884015"/>
            <a:ext cx="7858396" cy="1757019"/>
          </a:xfrm>
          <a:prstGeom prst="rect">
            <a:avLst/>
          </a:prstGeom>
          <a:noFill/>
        </p:spPr>
        <p:txBody>
          <a:bodyPr wrap="square">
            <a:spAutoFit/>
          </a:bodyPr>
          <a:lstStyle/>
          <a:p>
            <a:pPr marL="914400">
              <a:lnSpc>
                <a:spcPct val="107000"/>
              </a:lnSpc>
              <a:spcAft>
                <a:spcPts val="800"/>
              </a:spcAft>
            </a:pPr>
            <a:r>
              <a:rPr lang="en-IN" sz="1600" kern="100" dirty="0">
                <a:effectLst/>
                <a:ea typeface="Calibri" panose="020F0502020204030204" pitchFamily="34" charset="0"/>
                <a:cs typeface="Times New Roman" panose="02020603050405020304" pitchFamily="18" charset="0"/>
              </a:rPr>
              <a:t>Interpretation:</a:t>
            </a:r>
          </a:p>
          <a:p>
            <a:pPr marL="914400">
              <a:lnSpc>
                <a:spcPct val="107000"/>
              </a:lnSpc>
              <a:spcAft>
                <a:spcPts val="800"/>
              </a:spcAft>
            </a:pPr>
            <a:r>
              <a:rPr lang="en-IN" sz="1600" kern="100" dirty="0">
                <a:effectLst/>
                <a:ea typeface="Calibri" panose="020F0502020204030204" pitchFamily="34" charset="0"/>
                <a:cs typeface="Times New Roman" panose="02020603050405020304" pitchFamily="18" charset="0"/>
              </a:rPr>
              <a:t>By analysing this data, you can explore potential relationships between refereeing style (card issuance) and goal scoring patterns. This information can be valuable for analysts studying officiating tendencies and match flow.</a:t>
            </a:r>
            <a:r>
              <a:rPr lang="en-IN" sz="1600" dirty="0">
                <a:effectLst/>
                <a:ea typeface="Calibri" panose="020F0502020204030204" pitchFamily="34" charset="0"/>
                <a:cs typeface="Times New Roman" panose="02020603050405020304" pitchFamily="18" charset="0"/>
              </a:rPr>
              <a:t> . This would suggest that referees who tend to show more cards also oversee games with higher average goal scoring</a:t>
            </a:r>
            <a:endParaRPr lang="en-IN"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634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30E4-3D22-CEB9-AD63-DFC74A3B9A81}"/>
              </a:ext>
            </a:extLst>
          </p:cNvPr>
          <p:cNvSpPr>
            <a:spLocks noGrp="1"/>
          </p:cNvSpPr>
          <p:nvPr>
            <p:ph type="title"/>
          </p:nvPr>
        </p:nvSpPr>
        <p:spPr>
          <a:xfrm>
            <a:off x="3316407" y="47848"/>
            <a:ext cx="5234742" cy="822853"/>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Substitution Patterns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29FE6E96-692A-C5A3-D855-62958181B4C5}"/>
              </a:ext>
            </a:extLst>
          </p:cNvPr>
          <p:cNvSpPr>
            <a:spLocks noGrp="1"/>
          </p:cNvSpPr>
          <p:nvPr>
            <p:ph type="body" idx="1"/>
          </p:nvPr>
        </p:nvSpPr>
        <p:spPr>
          <a:xfrm>
            <a:off x="765199" y="885366"/>
            <a:ext cx="5044271" cy="576262"/>
          </a:xfrm>
        </p:spPr>
        <p:txBody>
          <a:bodyPr>
            <a:noAutofit/>
          </a:bodyPr>
          <a:lstStyle/>
          <a:p>
            <a:r>
              <a:rPr lang="en-IN" sz="2000" b="1" dirty="0"/>
              <a:t>Objective 01:</a:t>
            </a:r>
          </a:p>
          <a:p>
            <a:r>
              <a:rPr lang="en-IN" sz="2000" b="1" dirty="0"/>
              <a:t>Understanding Substitution Strategies</a:t>
            </a:r>
            <a:endParaRPr lang="en-IN" sz="2000" b="1" u="sng" dirty="0"/>
          </a:p>
        </p:txBody>
      </p:sp>
      <p:pic>
        <p:nvPicPr>
          <p:cNvPr id="13" name="Content Placeholder 12">
            <a:extLst>
              <a:ext uri="{FF2B5EF4-FFF2-40B4-BE49-F238E27FC236}">
                <a16:creationId xmlns:a16="http://schemas.microsoft.com/office/drawing/2014/main" id="{7285DB14-6248-D226-EE8E-1205857F78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0731" y="1708218"/>
            <a:ext cx="5234742" cy="3161711"/>
          </a:xfrm>
        </p:spPr>
      </p:pic>
      <p:sp>
        <p:nvSpPr>
          <p:cNvPr id="5" name="Text Placeholder 4">
            <a:extLst>
              <a:ext uri="{FF2B5EF4-FFF2-40B4-BE49-F238E27FC236}">
                <a16:creationId xmlns:a16="http://schemas.microsoft.com/office/drawing/2014/main" id="{28497286-DE85-FCCC-095D-F9AED587DECD}"/>
              </a:ext>
            </a:extLst>
          </p:cNvPr>
          <p:cNvSpPr>
            <a:spLocks noGrp="1"/>
          </p:cNvSpPr>
          <p:nvPr>
            <p:ph type="body" sz="quarter" idx="3"/>
          </p:nvPr>
        </p:nvSpPr>
        <p:spPr>
          <a:xfrm>
            <a:off x="6382532" y="1001328"/>
            <a:ext cx="5044270" cy="576262"/>
          </a:xfrm>
        </p:spPr>
        <p:txBody>
          <a:bodyPr>
            <a:noAutofit/>
          </a:bodyPr>
          <a:lstStyle/>
          <a:p>
            <a:r>
              <a:rPr lang="en-IN" sz="2000" b="1" dirty="0"/>
              <a:t>Objective 02:</a:t>
            </a:r>
          </a:p>
          <a:p>
            <a:r>
              <a:rPr lang="en-IN" sz="2000" b="1" dirty="0"/>
              <a:t>Maintaining Tactical Balance</a:t>
            </a:r>
          </a:p>
        </p:txBody>
      </p:sp>
      <p:pic>
        <p:nvPicPr>
          <p:cNvPr id="15" name="Content Placeholder 14">
            <a:extLst>
              <a:ext uri="{FF2B5EF4-FFF2-40B4-BE49-F238E27FC236}">
                <a16:creationId xmlns:a16="http://schemas.microsoft.com/office/drawing/2014/main" id="{1679F4D7-4E63-A4F5-D917-68B99056FA1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33469" y="1708150"/>
            <a:ext cx="4410153" cy="3200904"/>
          </a:xfrm>
        </p:spPr>
      </p:pic>
      <p:sp>
        <p:nvSpPr>
          <p:cNvPr id="9" name="TextBox 8">
            <a:extLst>
              <a:ext uri="{FF2B5EF4-FFF2-40B4-BE49-F238E27FC236}">
                <a16:creationId xmlns:a16="http://schemas.microsoft.com/office/drawing/2014/main" id="{BE53685B-EDD7-7583-FA60-96EA703036A4}"/>
              </a:ext>
            </a:extLst>
          </p:cNvPr>
          <p:cNvSpPr txBox="1"/>
          <p:nvPr/>
        </p:nvSpPr>
        <p:spPr>
          <a:xfrm>
            <a:off x="240171" y="5305530"/>
            <a:ext cx="5728549" cy="1077218"/>
          </a:xfrm>
          <a:prstGeom prst="rect">
            <a:avLst/>
          </a:prstGeom>
          <a:noFill/>
        </p:spPr>
        <p:txBody>
          <a:bodyPr wrap="square">
            <a:spAutoFit/>
          </a:bodyPr>
          <a:lstStyle/>
          <a:p>
            <a:r>
              <a:rPr lang="en-IN" sz="1600" kern="0" dirty="0">
                <a:ea typeface="Times New Roman" panose="02020603050405020304" pitchFamily="18" charset="0"/>
              </a:rPr>
              <a:t>Interpretation:</a:t>
            </a:r>
          </a:p>
          <a:p>
            <a:r>
              <a:rPr lang="en-IN" sz="1600" kern="0" dirty="0">
                <a:effectLst/>
                <a:ea typeface="Times New Roman" panose="02020603050405020304" pitchFamily="18" charset="0"/>
              </a:rPr>
              <a:t> This information can be valuable for coaches when making substitution decisions and for analysts studying player performance.</a:t>
            </a:r>
            <a:endParaRPr lang="en-IN" sz="1600" dirty="0"/>
          </a:p>
        </p:txBody>
      </p:sp>
      <p:sp>
        <p:nvSpPr>
          <p:cNvPr id="17" name="TextBox 16">
            <a:extLst>
              <a:ext uri="{FF2B5EF4-FFF2-40B4-BE49-F238E27FC236}">
                <a16:creationId xmlns:a16="http://schemas.microsoft.com/office/drawing/2014/main" id="{1B05935E-C867-46B8-BB2D-E6EF1186FE4D}"/>
              </a:ext>
            </a:extLst>
          </p:cNvPr>
          <p:cNvSpPr txBox="1"/>
          <p:nvPr/>
        </p:nvSpPr>
        <p:spPr>
          <a:xfrm>
            <a:off x="5647174" y="5216249"/>
            <a:ext cx="6511087" cy="1323439"/>
          </a:xfrm>
          <a:prstGeom prst="rect">
            <a:avLst/>
          </a:prstGeom>
          <a:noFill/>
        </p:spPr>
        <p:txBody>
          <a:bodyPr wrap="square">
            <a:spAutoFit/>
          </a:bodyPr>
          <a:lstStyle/>
          <a:p>
            <a:r>
              <a:rPr lang="en-US" sz="1600" dirty="0"/>
              <a:t>Interpretation:</a:t>
            </a:r>
          </a:p>
          <a:p>
            <a:r>
              <a:rPr lang="en-US" sz="1600" dirty="0"/>
              <a:t>Substituting a player with someone who plays a similar role helps maintain the team's tactical formation and playing style. For example, if a central midfielder gets tired, the coach might bring on another central midfielder to keep the midfield presence strong.</a:t>
            </a:r>
            <a:endParaRPr lang="en-IN" sz="1600" dirty="0"/>
          </a:p>
        </p:txBody>
      </p:sp>
    </p:spTree>
    <p:extLst>
      <p:ext uri="{BB962C8B-B14F-4D97-AF65-F5344CB8AC3E}">
        <p14:creationId xmlns:p14="http://schemas.microsoft.com/office/powerpoint/2010/main" val="121741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33BA-4171-602F-03FF-9CF3A41B2799}"/>
              </a:ext>
            </a:extLst>
          </p:cNvPr>
          <p:cNvSpPr>
            <a:spLocks noGrp="1"/>
          </p:cNvSpPr>
          <p:nvPr>
            <p:ph type="title"/>
          </p:nvPr>
        </p:nvSpPr>
        <p:spPr>
          <a:xfrm>
            <a:off x="4160468" y="48140"/>
            <a:ext cx="3707392" cy="906834"/>
          </a:xfrm>
        </p:spPr>
        <p:txBody>
          <a:bodyPr>
            <a:normAutofit/>
          </a:bodyPr>
          <a:lstStyle/>
          <a:p>
            <a:r>
              <a:rPr kumimoji="0" lang="en-US" altLang="en-US" sz="4000" b="0" i="0" u="none" strike="noStrike" cap="none" normalizeH="0" baseline="0" dirty="0">
                <a:ln>
                  <a:noFill/>
                </a:ln>
                <a:solidFill>
                  <a:schemeClr val="tx1"/>
                </a:solidFill>
                <a:effectLst/>
                <a:latin typeface="Berlin Sans FB Demi" panose="020E0802020502020306" pitchFamily="34" charset="0"/>
              </a:rPr>
              <a:t>Event Analysis </a:t>
            </a:r>
            <a:endParaRPr lang="en-IN" sz="4000"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9DF88DA1-0B69-B272-F416-5F6231EC2639}"/>
              </a:ext>
            </a:extLst>
          </p:cNvPr>
          <p:cNvSpPr>
            <a:spLocks noGrp="1"/>
          </p:cNvSpPr>
          <p:nvPr>
            <p:ph type="body" idx="1"/>
          </p:nvPr>
        </p:nvSpPr>
        <p:spPr>
          <a:xfrm>
            <a:off x="1272289" y="678782"/>
            <a:ext cx="5456187" cy="906834"/>
          </a:xfrm>
        </p:spPr>
        <p:txBody>
          <a:bodyPr>
            <a:noAutofit/>
          </a:bodyPr>
          <a:lstStyle/>
          <a:p>
            <a:r>
              <a:rPr lang="en-IN" sz="2000" b="1" dirty="0"/>
              <a:t>Objective 01:</a:t>
            </a:r>
          </a:p>
          <a:p>
            <a:r>
              <a:rPr lang="en-IN" sz="2000" b="1" dirty="0"/>
              <a:t>Identifying Strengths and Weaknesses</a:t>
            </a:r>
          </a:p>
        </p:txBody>
      </p:sp>
      <p:pic>
        <p:nvPicPr>
          <p:cNvPr id="7" name="Content Placeholder 6">
            <a:extLst>
              <a:ext uri="{FF2B5EF4-FFF2-40B4-BE49-F238E27FC236}">
                <a16:creationId xmlns:a16="http://schemas.microsoft.com/office/drawing/2014/main" id="{05EA9722-6C5E-C120-000C-EA77F2E3C0AE}"/>
              </a:ext>
            </a:extLst>
          </p:cNvPr>
          <p:cNvPicPr>
            <a:picLocks noGrp="1" noChangeAspect="1"/>
          </p:cNvPicPr>
          <p:nvPr>
            <p:ph sz="half" idx="2"/>
          </p:nvPr>
        </p:nvPicPr>
        <p:blipFill>
          <a:blip r:embed="rId2"/>
          <a:stretch>
            <a:fillRect/>
          </a:stretch>
        </p:blipFill>
        <p:spPr>
          <a:xfrm>
            <a:off x="504515" y="1687286"/>
            <a:ext cx="6068765" cy="3603801"/>
          </a:xfrm>
          <a:prstGeom prst="rect">
            <a:avLst/>
          </a:prstGeom>
        </p:spPr>
      </p:pic>
      <p:sp>
        <p:nvSpPr>
          <p:cNvPr id="5" name="Text Placeholder 4">
            <a:extLst>
              <a:ext uri="{FF2B5EF4-FFF2-40B4-BE49-F238E27FC236}">
                <a16:creationId xmlns:a16="http://schemas.microsoft.com/office/drawing/2014/main" id="{EF5C68E7-402F-3DAE-F619-BF1AF5B78625}"/>
              </a:ext>
            </a:extLst>
          </p:cNvPr>
          <p:cNvSpPr>
            <a:spLocks noGrp="1"/>
          </p:cNvSpPr>
          <p:nvPr>
            <p:ph type="body" sz="quarter" idx="3"/>
          </p:nvPr>
        </p:nvSpPr>
        <p:spPr>
          <a:xfrm>
            <a:off x="7346841" y="1009354"/>
            <a:ext cx="4279102" cy="576262"/>
          </a:xfrm>
        </p:spPr>
        <p:txBody>
          <a:bodyPr>
            <a:noAutofit/>
          </a:bodyPr>
          <a:lstStyle/>
          <a:p>
            <a:r>
              <a:rPr lang="en-IN" sz="1800" b="1" dirty="0"/>
              <a:t>Objective 02:</a:t>
            </a:r>
          </a:p>
          <a:p>
            <a:r>
              <a:rPr lang="en-US" sz="1800" b="1" dirty="0"/>
              <a:t>Identify patterns in player behavior</a:t>
            </a:r>
            <a:endParaRPr lang="en-IN" sz="1800" b="1" dirty="0"/>
          </a:p>
        </p:txBody>
      </p:sp>
      <p:pic>
        <p:nvPicPr>
          <p:cNvPr id="11" name="Content Placeholder 10">
            <a:extLst>
              <a:ext uri="{FF2B5EF4-FFF2-40B4-BE49-F238E27FC236}">
                <a16:creationId xmlns:a16="http://schemas.microsoft.com/office/drawing/2014/main" id="{9C683314-C75C-9548-386D-C7787AEB016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46841" y="1585616"/>
            <a:ext cx="3999001" cy="3603171"/>
          </a:xfrm>
        </p:spPr>
      </p:pic>
      <p:sp>
        <p:nvSpPr>
          <p:cNvPr id="9" name="TextBox 8">
            <a:extLst>
              <a:ext uri="{FF2B5EF4-FFF2-40B4-BE49-F238E27FC236}">
                <a16:creationId xmlns:a16="http://schemas.microsoft.com/office/drawing/2014/main" id="{9FEE32F5-8811-350C-F97A-442ADDC7CD0A}"/>
              </a:ext>
            </a:extLst>
          </p:cNvPr>
          <p:cNvSpPr txBox="1"/>
          <p:nvPr/>
        </p:nvSpPr>
        <p:spPr>
          <a:xfrm>
            <a:off x="356717" y="5282162"/>
            <a:ext cx="6094324" cy="1323439"/>
          </a:xfrm>
          <a:prstGeom prst="rect">
            <a:avLst/>
          </a:prstGeom>
          <a:noFill/>
        </p:spPr>
        <p:txBody>
          <a:bodyPr wrap="square">
            <a:spAutoFit/>
          </a:bodyPr>
          <a:lstStyle/>
          <a:p>
            <a:r>
              <a:rPr lang="en-IN" sz="1600" dirty="0"/>
              <a:t>Interpretation:</a:t>
            </a:r>
          </a:p>
          <a:p>
            <a:r>
              <a:rPr lang="en-IN" sz="1600" dirty="0"/>
              <a:t>By understanding how players of different positions typically score coaches can identify areas to improve for instance midfielders who lack goal scoring might need to practice finishing with their weaker foot</a:t>
            </a:r>
          </a:p>
        </p:txBody>
      </p:sp>
      <p:sp>
        <p:nvSpPr>
          <p:cNvPr id="13" name="TextBox 12">
            <a:extLst>
              <a:ext uri="{FF2B5EF4-FFF2-40B4-BE49-F238E27FC236}">
                <a16:creationId xmlns:a16="http://schemas.microsoft.com/office/drawing/2014/main" id="{F79F3EF2-8A9C-7620-FC2B-8280CEF00E33}"/>
              </a:ext>
            </a:extLst>
          </p:cNvPr>
          <p:cNvSpPr txBox="1"/>
          <p:nvPr/>
        </p:nvSpPr>
        <p:spPr>
          <a:xfrm>
            <a:off x="6451043" y="5409735"/>
            <a:ext cx="5384240" cy="1077218"/>
          </a:xfrm>
          <a:prstGeom prst="rect">
            <a:avLst/>
          </a:prstGeom>
          <a:noFill/>
        </p:spPr>
        <p:txBody>
          <a:bodyPr wrap="square">
            <a:spAutoFit/>
          </a:bodyPr>
          <a:lstStyle/>
          <a:p>
            <a:r>
              <a:rPr lang="en-US" sz="1600" dirty="0"/>
              <a:t>Interpretation:</a:t>
            </a:r>
          </a:p>
          <a:p>
            <a:r>
              <a:rPr lang="en-US" sz="1600" dirty="0"/>
              <a:t>Analyze if players who are more prone to getting carded early in a match are more likely to repeat the behavior later.</a:t>
            </a:r>
            <a:endParaRPr lang="en-IN" sz="1600" dirty="0"/>
          </a:p>
        </p:txBody>
      </p:sp>
    </p:spTree>
    <p:extLst>
      <p:ext uri="{BB962C8B-B14F-4D97-AF65-F5344CB8AC3E}">
        <p14:creationId xmlns:p14="http://schemas.microsoft.com/office/powerpoint/2010/main" val="398863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6E32-20A1-8B10-2922-13908731B7A0}"/>
              </a:ext>
            </a:extLst>
          </p:cNvPr>
          <p:cNvSpPr>
            <a:spLocks noGrp="1"/>
          </p:cNvSpPr>
          <p:nvPr>
            <p:ph type="title"/>
          </p:nvPr>
        </p:nvSpPr>
        <p:spPr>
          <a:xfrm>
            <a:off x="3473350" y="48140"/>
            <a:ext cx="5245300" cy="906834"/>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Competition Analysis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0520A13B-9A43-7EDA-D350-6F85842FC701}"/>
              </a:ext>
            </a:extLst>
          </p:cNvPr>
          <p:cNvSpPr>
            <a:spLocks noGrp="1"/>
          </p:cNvSpPr>
          <p:nvPr>
            <p:ph type="body" idx="1"/>
          </p:nvPr>
        </p:nvSpPr>
        <p:spPr>
          <a:xfrm>
            <a:off x="1673280" y="843522"/>
            <a:ext cx="4787809" cy="906833"/>
          </a:xfrm>
        </p:spPr>
        <p:txBody>
          <a:bodyPr>
            <a:noAutofit/>
          </a:bodyPr>
          <a:lstStyle/>
          <a:p>
            <a:r>
              <a:rPr lang="en-IN" sz="2000" b="1" dirty="0"/>
              <a:t>Objective 01:</a:t>
            </a:r>
          </a:p>
          <a:p>
            <a:r>
              <a:rPr lang="en-US" sz="2000" b="1" dirty="0"/>
              <a:t>Effect of Competition Type on Performance</a:t>
            </a:r>
            <a:endParaRPr lang="en-IN" sz="2000" b="1" u="sng" dirty="0"/>
          </a:p>
        </p:txBody>
      </p:sp>
      <p:pic>
        <p:nvPicPr>
          <p:cNvPr id="7" name="Content Placeholder 6">
            <a:extLst>
              <a:ext uri="{FF2B5EF4-FFF2-40B4-BE49-F238E27FC236}">
                <a16:creationId xmlns:a16="http://schemas.microsoft.com/office/drawing/2014/main" id="{6A06AC0D-58B6-3ABF-7EE1-1E5C61A7D925}"/>
              </a:ext>
            </a:extLst>
          </p:cNvPr>
          <p:cNvPicPr>
            <a:picLocks noGrp="1" noChangeAspect="1"/>
          </p:cNvPicPr>
          <p:nvPr>
            <p:ph sz="half" idx="2"/>
          </p:nvPr>
        </p:nvPicPr>
        <p:blipFill>
          <a:blip r:embed="rId2"/>
          <a:stretch>
            <a:fillRect/>
          </a:stretch>
        </p:blipFill>
        <p:spPr>
          <a:xfrm>
            <a:off x="490308" y="1861808"/>
            <a:ext cx="5299014" cy="3238660"/>
          </a:xfrm>
          <a:prstGeom prst="rect">
            <a:avLst/>
          </a:prstGeom>
        </p:spPr>
      </p:pic>
      <p:sp>
        <p:nvSpPr>
          <p:cNvPr id="5" name="Text Placeholder 4">
            <a:extLst>
              <a:ext uri="{FF2B5EF4-FFF2-40B4-BE49-F238E27FC236}">
                <a16:creationId xmlns:a16="http://schemas.microsoft.com/office/drawing/2014/main" id="{DE2FF8F3-61C4-4C3F-EB45-D89C4B87DD28}"/>
              </a:ext>
            </a:extLst>
          </p:cNvPr>
          <p:cNvSpPr>
            <a:spLocks noGrp="1"/>
          </p:cNvSpPr>
          <p:nvPr>
            <p:ph type="body" sz="quarter" idx="3"/>
          </p:nvPr>
        </p:nvSpPr>
        <p:spPr>
          <a:xfrm>
            <a:off x="7045391" y="843521"/>
            <a:ext cx="3999001" cy="798611"/>
          </a:xfrm>
        </p:spPr>
        <p:txBody>
          <a:bodyPr>
            <a:noAutofit/>
          </a:bodyPr>
          <a:lstStyle/>
          <a:p>
            <a:r>
              <a:rPr lang="en-IN" sz="2000" b="1" dirty="0"/>
              <a:t>Objective 02:</a:t>
            </a:r>
          </a:p>
          <a:p>
            <a:r>
              <a:rPr lang="en-IN" sz="2000" b="1" dirty="0"/>
              <a:t>Comparison by Competition</a:t>
            </a:r>
            <a:endParaRPr lang="en-IN" sz="2000" b="1" u="sng" dirty="0"/>
          </a:p>
        </p:txBody>
      </p:sp>
      <p:pic>
        <p:nvPicPr>
          <p:cNvPr id="8" name="Content Placeholder 7">
            <a:extLst>
              <a:ext uri="{FF2B5EF4-FFF2-40B4-BE49-F238E27FC236}">
                <a16:creationId xmlns:a16="http://schemas.microsoft.com/office/drawing/2014/main" id="{9B8DD15A-0374-41BA-70AC-B36C7349FDC4}"/>
              </a:ext>
            </a:extLst>
          </p:cNvPr>
          <p:cNvPicPr>
            <a:picLocks noGrp="1" noChangeAspect="1"/>
          </p:cNvPicPr>
          <p:nvPr>
            <p:ph sz="quarter" idx="4"/>
          </p:nvPr>
        </p:nvPicPr>
        <p:blipFill>
          <a:blip r:embed="rId3"/>
          <a:stretch>
            <a:fillRect/>
          </a:stretch>
        </p:blipFill>
        <p:spPr>
          <a:xfrm>
            <a:off x="6402676" y="1861809"/>
            <a:ext cx="5299015" cy="3238660"/>
          </a:xfrm>
          <a:prstGeom prst="rect">
            <a:avLst/>
          </a:prstGeom>
        </p:spPr>
      </p:pic>
      <p:sp>
        <p:nvSpPr>
          <p:cNvPr id="10" name="TextBox 9">
            <a:extLst>
              <a:ext uri="{FF2B5EF4-FFF2-40B4-BE49-F238E27FC236}">
                <a16:creationId xmlns:a16="http://schemas.microsoft.com/office/drawing/2014/main" id="{EF0CBC8C-B5A9-B97F-6E0B-066C4741A87D}"/>
              </a:ext>
            </a:extLst>
          </p:cNvPr>
          <p:cNvSpPr txBox="1"/>
          <p:nvPr/>
        </p:nvSpPr>
        <p:spPr>
          <a:xfrm>
            <a:off x="-126740" y="5047133"/>
            <a:ext cx="6094324" cy="1762727"/>
          </a:xfrm>
          <a:prstGeom prst="rect">
            <a:avLst/>
          </a:prstGeom>
          <a:noFill/>
        </p:spPr>
        <p:txBody>
          <a:bodyPr wrap="square">
            <a:spAutoFit/>
          </a:bodyPr>
          <a:lstStyle/>
          <a:p>
            <a:pPr marL="685800">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Interpretation:</a:t>
            </a:r>
          </a:p>
          <a:p>
            <a:pPr marL="685800">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By analysing this chart, here you can gain insights into the players who scores in which competition. Just because players scores more / performances best in domestic league its not they play only in these matches. No, these competitions have more fixtures.</a:t>
            </a:r>
            <a:endParaRPr lang="en-IN" sz="1600" kern="100" dirty="0">
              <a:effectLs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BE28C95-0E32-2662-9FBE-6EBAD14B2A7A}"/>
              </a:ext>
            </a:extLst>
          </p:cNvPr>
          <p:cNvSpPr txBox="1"/>
          <p:nvPr/>
        </p:nvSpPr>
        <p:spPr>
          <a:xfrm>
            <a:off x="5974876" y="5128794"/>
            <a:ext cx="6154614" cy="1757019"/>
          </a:xfrm>
          <a:prstGeom prst="rect">
            <a:avLst/>
          </a:prstGeom>
          <a:noFill/>
        </p:spPr>
        <p:txBody>
          <a:bodyPr wrap="square">
            <a:spAutoFit/>
          </a:bodyPr>
          <a:lstStyle/>
          <a:p>
            <a:pPr lvl="0">
              <a:lnSpc>
                <a:spcPct val="107000"/>
              </a:lnSpc>
              <a:spcAft>
                <a:spcPts val="800"/>
              </a:spcAft>
              <a:buSzPts val="1000"/>
              <a:tabLst>
                <a:tab pos="457200" algn="l"/>
              </a:tabLst>
            </a:pPr>
            <a:r>
              <a:rPr lang="en-IN" sz="1600" kern="0" dirty="0">
                <a:ea typeface="Times New Roman" panose="02020603050405020304" pitchFamily="18" charset="0"/>
                <a:cs typeface="Times New Roman" panose="02020603050405020304" pitchFamily="18" charset="0"/>
              </a:rPr>
              <a:t>Interpretation:</a:t>
            </a:r>
          </a:p>
          <a:p>
            <a:pPr lvl="0">
              <a:lnSpc>
                <a:spcPct val="107000"/>
              </a:lnSpc>
              <a:spcAft>
                <a:spcPts val="800"/>
              </a:spcAft>
              <a:buSzPts val="1000"/>
              <a:tabLst>
                <a:tab pos="457200" algn="l"/>
              </a:tabLst>
            </a:pPr>
            <a:r>
              <a:rPr lang="en-IN" sz="1600" kern="0" dirty="0">
                <a:ea typeface="Times New Roman" panose="02020603050405020304" pitchFamily="18" charset="0"/>
                <a:cs typeface="Times New Roman" panose="02020603050405020304" pitchFamily="18" charset="0"/>
              </a:rPr>
              <a:t>Here </a:t>
            </a:r>
            <a:r>
              <a:rPr lang="en-IN" sz="1600" kern="0" dirty="0">
                <a:effectLst/>
                <a:ea typeface="Times New Roman" panose="02020603050405020304" pitchFamily="18" charset="0"/>
                <a:cs typeface="Times New Roman" panose="02020603050405020304" pitchFamily="18" charset="0"/>
              </a:rPr>
              <a:t>you can see if the goals scored per season tend to change differently across these competitions over time. For instance, the goals scored in the league might be steadily increasing over several seasons, while cup competitions might show a fluctuating trend.</a:t>
            </a:r>
            <a:endParaRPr lang="en-IN"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58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6A42-C76C-24C4-EDEE-29AF916EBA5B}"/>
              </a:ext>
            </a:extLst>
          </p:cNvPr>
          <p:cNvSpPr>
            <a:spLocks noGrp="1"/>
          </p:cNvSpPr>
          <p:nvPr>
            <p:ph type="title"/>
          </p:nvPr>
        </p:nvSpPr>
        <p:spPr>
          <a:xfrm>
            <a:off x="2105881" y="70464"/>
            <a:ext cx="8635808" cy="884510"/>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Player Attributes and Demographics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038FE53D-8F66-08C8-3360-F2A39B5D33D2}"/>
              </a:ext>
            </a:extLst>
          </p:cNvPr>
          <p:cNvSpPr>
            <a:spLocks noGrp="1"/>
          </p:cNvSpPr>
          <p:nvPr>
            <p:ph type="body" idx="1"/>
          </p:nvPr>
        </p:nvSpPr>
        <p:spPr>
          <a:xfrm>
            <a:off x="814399" y="794200"/>
            <a:ext cx="5157787" cy="795382"/>
          </a:xfrm>
        </p:spPr>
        <p:txBody>
          <a:bodyPr>
            <a:noAutofit/>
          </a:bodyPr>
          <a:lstStyle/>
          <a:p>
            <a:r>
              <a:rPr lang="en-IN" sz="2000" b="1" dirty="0"/>
              <a:t>Objective 01:</a:t>
            </a:r>
          </a:p>
          <a:p>
            <a:r>
              <a:rPr lang="en-IN" sz="2000" b="1" dirty="0"/>
              <a:t>Understanding Peak Performance</a:t>
            </a:r>
          </a:p>
        </p:txBody>
      </p:sp>
      <p:pic>
        <p:nvPicPr>
          <p:cNvPr id="7" name="Content Placeholder 6">
            <a:extLst>
              <a:ext uri="{FF2B5EF4-FFF2-40B4-BE49-F238E27FC236}">
                <a16:creationId xmlns:a16="http://schemas.microsoft.com/office/drawing/2014/main" id="{4CE79992-00C8-E4AC-352F-15C9AFCE8CD3}"/>
              </a:ext>
            </a:extLst>
          </p:cNvPr>
          <p:cNvPicPr>
            <a:picLocks noGrp="1" noChangeAspect="1"/>
          </p:cNvPicPr>
          <p:nvPr>
            <p:ph sz="half" idx="2"/>
          </p:nvPr>
        </p:nvPicPr>
        <p:blipFill>
          <a:blip r:embed="rId2"/>
          <a:stretch>
            <a:fillRect/>
          </a:stretch>
        </p:blipFill>
        <p:spPr>
          <a:xfrm>
            <a:off x="459475" y="1589582"/>
            <a:ext cx="5405414" cy="3354060"/>
          </a:xfrm>
          <a:prstGeom prst="rect">
            <a:avLst/>
          </a:prstGeom>
        </p:spPr>
      </p:pic>
      <p:sp>
        <p:nvSpPr>
          <p:cNvPr id="5" name="Text Placeholder 4">
            <a:extLst>
              <a:ext uri="{FF2B5EF4-FFF2-40B4-BE49-F238E27FC236}">
                <a16:creationId xmlns:a16="http://schemas.microsoft.com/office/drawing/2014/main" id="{B58F804D-1B17-97A0-6F0D-E79ABDBE49A6}"/>
              </a:ext>
            </a:extLst>
          </p:cNvPr>
          <p:cNvSpPr>
            <a:spLocks noGrp="1"/>
          </p:cNvSpPr>
          <p:nvPr>
            <p:ph type="body" sz="quarter" idx="3"/>
          </p:nvPr>
        </p:nvSpPr>
        <p:spPr>
          <a:xfrm>
            <a:off x="6219814" y="794200"/>
            <a:ext cx="5157787" cy="795382"/>
          </a:xfrm>
        </p:spPr>
        <p:txBody>
          <a:bodyPr>
            <a:noAutofit/>
          </a:bodyPr>
          <a:lstStyle/>
          <a:p>
            <a:r>
              <a:rPr lang="en-IN" sz="1800" b="1" dirty="0"/>
              <a:t>Objective 02:</a:t>
            </a:r>
          </a:p>
          <a:p>
            <a:r>
              <a:rPr lang="en-US" sz="1800" b="1" dirty="0"/>
              <a:t>Demographic Trends in Player Market Value</a:t>
            </a:r>
            <a:endParaRPr lang="en-IN" sz="1800" b="1" dirty="0"/>
          </a:p>
        </p:txBody>
      </p:sp>
      <p:pic>
        <p:nvPicPr>
          <p:cNvPr id="8" name="Content Placeholder 7">
            <a:extLst>
              <a:ext uri="{FF2B5EF4-FFF2-40B4-BE49-F238E27FC236}">
                <a16:creationId xmlns:a16="http://schemas.microsoft.com/office/drawing/2014/main" id="{9BC923DC-DB35-4D27-6AAB-6C7C68BF5D33}"/>
              </a:ext>
            </a:extLst>
          </p:cNvPr>
          <p:cNvPicPr>
            <a:picLocks noGrp="1" noChangeAspect="1"/>
          </p:cNvPicPr>
          <p:nvPr>
            <p:ph sz="quarter" idx="4"/>
          </p:nvPr>
        </p:nvPicPr>
        <p:blipFill>
          <a:blip r:embed="rId3"/>
          <a:stretch>
            <a:fillRect/>
          </a:stretch>
        </p:blipFill>
        <p:spPr>
          <a:xfrm>
            <a:off x="6327112" y="1589582"/>
            <a:ext cx="5405414" cy="3354059"/>
          </a:xfrm>
          <a:prstGeom prst="rect">
            <a:avLst/>
          </a:prstGeom>
        </p:spPr>
      </p:pic>
      <p:sp>
        <p:nvSpPr>
          <p:cNvPr id="10" name="TextBox 9">
            <a:extLst>
              <a:ext uri="{FF2B5EF4-FFF2-40B4-BE49-F238E27FC236}">
                <a16:creationId xmlns:a16="http://schemas.microsoft.com/office/drawing/2014/main" id="{39B763D0-16FD-3862-FD4B-CFC1DDDF0908}"/>
              </a:ext>
            </a:extLst>
          </p:cNvPr>
          <p:cNvSpPr txBox="1"/>
          <p:nvPr/>
        </p:nvSpPr>
        <p:spPr>
          <a:xfrm>
            <a:off x="362648" y="5152750"/>
            <a:ext cx="5733352" cy="1757019"/>
          </a:xfrm>
          <a:prstGeom prst="rect">
            <a:avLst/>
          </a:prstGeom>
          <a:noFill/>
        </p:spPr>
        <p:txBody>
          <a:bodyPr wrap="square">
            <a:spAutoFit/>
          </a:bodyPr>
          <a:lstStyle/>
          <a:p>
            <a:pPr lvl="0">
              <a:lnSpc>
                <a:spcPct val="107000"/>
              </a:lnSpc>
              <a:spcAft>
                <a:spcPts val="800"/>
              </a:spcAft>
              <a:buSzPts val="1000"/>
              <a:tabLst>
                <a:tab pos="457200" algn="l"/>
              </a:tabLst>
            </a:pPr>
            <a:r>
              <a:rPr lang="en-IN" sz="1600" kern="0" dirty="0">
                <a:effectLst/>
                <a:ea typeface="Times New Roman" panose="02020603050405020304" pitchFamily="18" charset="0"/>
                <a:cs typeface="Times New Roman" panose="02020603050405020304" pitchFamily="18" charset="0"/>
              </a:rPr>
              <a:t>Interpretation:</a:t>
            </a:r>
          </a:p>
          <a:p>
            <a:pPr lvl="0">
              <a:lnSpc>
                <a:spcPct val="107000"/>
              </a:lnSpc>
              <a:spcAft>
                <a:spcPts val="800"/>
              </a:spcAft>
              <a:buSzPts val="1000"/>
              <a:tabLst>
                <a:tab pos="457200" algn="l"/>
              </a:tabLst>
            </a:pPr>
            <a:r>
              <a:rPr lang="en-IN" sz="1600" kern="0" dirty="0">
                <a:effectLst/>
                <a:ea typeface="Times New Roman" panose="02020603050405020304" pitchFamily="18" charset="0"/>
                <a:cs typeface="Times New Roman" panose="02020603050405020304" pitchFamily="18" charset="0"/>
              </a:rPr>
              <a:t>By analysing this data, you can explore potential links between player age and goal-scoring performance. This information can be valuable for coaches looking at player development strategies and for analysts studying player performance trends.</a:t>
            </a:r>
            <a:endParaRPr lang="en-IN" sz="1600" kern="100" dirty="0">
              <a:effectLs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639B690-10B4-90E3-1FC0-94D08E719719}"/>
              </a:ext>
            </a:extLst>
          </p:cNvPr>
          <p:cNvSpPr txBox="1"/>
          <p:nvPr/>
        </p:nvSpPr>
        <p:spPr>
          <a:xfrm>
            <a:off x="6096000" y="5236043"/>
            <a:ext cx="6094324" cy="1569660"/>
          </a:xfrm>
          <a:prstGeom prst="rect">
            <a:avLst/>
          </a:prstGeom>
          <a:noFill/>
        </p:spPr>
        <p:txBody>
          <a:bodyPr wrap="square">
            <a:spAutoFit/>
          </a:bodyPr>
          <a:lstStyle/>
          <a:p>
            <a:r>
              <a:rPr lang="en-IN" sz="1600" kern="0" dirty="0">
                <a:effectLst/>
                <a:latin typeface="Trebuchet MS (Body)"/>
                <a:ea typeface="Times New Roman" panose="02020603050405020304" pitchFamily="18" charset="0"/>
              </a:rPr>
              <a:t>Interpretation:</a:t>
            </a:r>
          </a:p>
          <a:p>
            <a:r>
              <a:rPr lang="en-IN" sz="1600" kern="0" dirty="0">
                <a:effectLst/>
                <a:latin typeface="Trebuchet MS (Body)"/>
                <a:ea typeface="Times New Roman" panose="02020603050405020304" pitchFamily="18" charset="0"/>
              </a:rPr>
              <a:t>By analysing this data, you can explore potential trends in market value based on a player's nationality. This information can be valuable for analysts scouting players in different regions and for fans interested in player valuation trends across countries</a:t>
            </a:r>
            <a:endParaRPr lang="en-IN" sz="1600" dirty="0">
              <a:latin typeface="Trebuchet MS (Body)"/>
            </a:endParaRPr>
          </a:p>
        </p:txBody>
      </p:sp>
    </p:spTree>
    <p:extLst>
      <p:ext uri="{BB962C8B-B14F-4D97-AF65-F5344CB8AC3E}">
        <p14:creationId xmlns:p14="http://schemas.microsoft.com/office/powerpoint/2010/main" val="177513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04F7-7732-9EC5-3642-023297F6EF75}"/>
              </a:ext>
            </a:extLst>
          </p:cNvPr>
          <p:cNvSpPr>
            <a:spLocks noGrp="1"/>
          </p:cNvSpPr>
          <p:nvPr>
            <p:ph type="title"/>
          </p:nvPr>
        </p:nvSpPr>
        <p:spPr>
          <a:xfrm>
            <a:off x="3191103" y="24333"/>
            <a:ext cx="5591157" cy="850199"/>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Contract Management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44960CA6-2A1F-E19E-62F1-901CEE63D174}"/>
              </a:ext>
            </a:extLst>
          </p:cNvPr>
          <p:cNvSpPr>
            <a:spLocks noGrp="1"/>
          </p:cNvSpPr>
          <p:nvPr>
            <p:ph type="body" idx="1"/>
          </p:nvPr>
        </p:nvSpPr>
        <p:spPr>
          <a:xfrm>
            <a:off x="1002201" y="1021076"/>
            <a:ext cx="4662435" cy="576262"/>
          </a:xfrm>
        </p:spPr>
        <p:txBody>
          <a:bodyPr>
            <a:noAutofit/>
          </a:bodyPr>
          <a:lstStyle/>
          <a:p>
            <a:r>
              <a:rPr lang="en-IN" b="1" dirty="0"/>
              <a:t>Objective 01:</a:t>
            </a:r>
          </a:p>
          <a:p>
            <a:r>
              <a:rPr lang="en-IN" b="1" dirty="0"/>
              <a:t>Prioritizing Contract Renewals</a:t>
            </a:r>
          </a:p>
        </p:txBody>
      </p:sp>
      <p:pic>
        <p:nvPicPr>
          <p:cNvPr id="8" name="Content Placeholder 7">
            <a:extLst>
              <a:ext uri="{FF2B5EF4-FFF2-40B4-BE49-F238E27FC236}">
                <a16:creationId xmlns:a16="http://schemas.microsoft.com/office/drawing/2014/main" id="{2675D883-1880-221E-9CDA-8D4954463E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3871" y="1787625"/>
            <a:ext cx="5155616" cy="3138401"/>
          </a:xfrm>
        </p:spPr>
      </p:pic>
      <p:sp>
        <p:nvSpPr>
          <p:cNvPr id="5" name="Text Placeholder 4">
            <a:extLst>
              <a:ext uri="{FF2B5EF4-FFF2-40B4-BE49-F238E27FC236}">
                <a16:creationId xmlns:a16="http://schemas.microsoft.com/office/drawing/2014/main" id="{9948EFD8-686C-898D-C54E-777333035F9B}"/>
              </a:ext>
            </a:extLst>
          </p:cNvPr>
          <p:cNvSpPr>
            <a:spLocks noGrp="1"/>
          </p:cNvSpPr>
          <p:nvPr>
            <p:ph type="body" sz="quarter" idx="3"/>
          </p:nvPr>
        </p:nvSpPr>
        <p:spPr>
          <a:xfrm>
            <a:off x="6642514" y="1042948"/>
            <a:ext cx="4338675" cy="576262"/>
          </a:xfrm>
        </p:spPr>
        <p:txBody>
          <a:bodyPr>
            <a:noAutofit/>
          </a:bodyPr>
          <a:lstStyle/>
          <a:p>
            <a:r>
              <a:rPr lang="en-IN" b="1" dirty="0"/>
              <a:t>Objective 02:</a:t>
            </a:r>
          </a:p>
          <a:p>
            <a:r>
              <a:rPr lang="en-IN" b="1" dirty="0"/>
              <a:t>Strategic Contract Offers</a:t>
            </a:r>
          </a:p>
        </p:txBody>
      </p:sp>
      <p:pic>
        <p:nvPicPr>
          <p:cNvPr id="16" name="Content Placeholder 15">
            <a:extLst>
              <a:ext uri="{FF2B5EF4-FFF2-40B4-BE49-F238E27FC236}">
                <a16:creationId xmlns:a16="http://schemas.microsoft.com/office/drawing/2014/main" id="{3BC79068-48F4-4F48-0F8D-A4C8658F807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1547" y="1787624"/>
            <a:ext cx="5155616" cy="3138401"/>
          </a:xfrm>
        </p:spPr>
      </p:pic>
      <p:sp>
        <p:nvSpPr>
          <p:cNvPr id="10" name="TextBox 9">
            <a:extLst>
              <a:ext uri="{FF2B5EF4-FFF2-40B4-BE49-F238E27FC236}">
                <a16:creationId xmlns:a16="http://schemas.microsoft.com/office/drawing/2014/main" id="{4679A2F9-3FFE-1CC1-C41E-FDDE75377ACD}"/>
              </a:ext>
            </a:extLst>
          </p:cNvPr>
          <p:cNvSpPr txBox="1"/>
          <p:nvPr/>
        </p:nvSpPr>
        <p:spPr>
          <a:xfrm>
            <a:off x="143941" y="5116313"/>
            <a:ext cx="6094324" cy="1200329"/>
          </a:xfrm>
          <a:prstGeom prst="rect">
            <a:avLst/>
          </a:prstGeom>
          <a:noFill/>
        </p:spPr>
        <p:txBody>
          <a:bodyPr wrap="square">
            <a:spAutoFit/>
          </a:bodyPr>
          <a:lstStyle/>
          <a:p>
            <a:r>
              <a:rPr lang="en-IN" kern="0" dirty="0">
                <a:latin typeface="Trebuchet MS (Body)"/>
                <a:ea typeface="Times New Roman" panose="02020603050405020304" pitchFamily="18" charset="0"/>
              </a:rPr>
              <a:t>Interpretation:</a:t>
            </a:r>
          </a:p>
          <a:p>
            <a:r>
              <a:rPr lang="en-IN" kern="0" dirty="0">
                <a:effectLst/>
                <a:latin typeface="Trebuchet MS (Body)"/>
                <a:ea typeface="Times New Roman" panose="02020603050405020304" pitchFamily="18" charset="0"/>
              </a:rPr>
              <a:t>By analysing this data, Here we ar</a:t>
            </a:r>
            <a:r>
              <a:rPr lang="en-IN" kern="0" dirty="0">
                <a:latin typeface="Trebuchet MS (Body)"/>
                <a:ea typeface="Times New Roman" panose="02020603050405020304" pitchFamily="18" charset="0"/>
              </a:rPr>
              <a:t>e able to get insight information that in which year the most number of free agents are available and also in which position.</a:t>
            </a:r>
            <a:endParaRPr lang="en-IN" dirty="0">
              <a:latin typeface="Trebuchet MS (Body)"/>
            </a:endParaRPr>
          </a:p>
        </p:txBody>
      </p:sp>
      <p:sp>
        <p:nvSpPr>
          <p:cNvPr id="18" name="TextBox 17">
            <a:extLst>
              <a:ext uri="{FF2B5EF4-FFF2-40B4-BE49-F238E27FC236}">
                <a16:creationId xmlns:a16="http://schemas.microsoft.com/office/drawing/2014/main" id="{72843DCA-6BEC-138C-DC46-BEB4ABACDCE8}"/>
              </a:ext>
            </a:extLst>
          </p:cNvPr>
          <p:cNvSpPr txBox="1"/>
          <p:nvPr/>
        </p:nvSpPr>
        <p:spPr>
          <a:xfrm>
            <a:off x="6096000" y="5030222"/>
            <a:ext cx="6094324" cy="1569660"/>
          </a:xfrm>
          <a:prstGeom prst="rect">
            <a:avLst/>
          </a:prstGeom>
          <a:noFill/>
        </p:spPr>
        <p:txBody>
          <a:bodyPr wrap="square">
            <a:spAutoFit/>
          </a:bodyPr>
          <a:lstStyle/>
          <a:p>
            <a:r>
              <a:rPr lang="en-US" sz="1600" dirty="0"/>
              <a:t>Interpretation:</a:t>
            </a:r>
          </a:p>
          <a:p>
            <a:r>
              <a:rPr lang="en-US" sz="1600" dirty="0"/>
              <a:t>By analyzing this question, you can gain insights into a potential relationship between player age and contract strategy. This knowledge can be valuable for contract management decisions. Such as Identifying players whose contracts are expiring soon, especially younger key players.</a:t>
            </a:r>
            <a:endParaRPr lang="en-IN" sz="1600" dirty="0"/>
          </a:p>
        </p:txBody>
      </p:sp>
    </p:spTree>
    <p:extLst>
      <p:ext uri="{BB962C8B-B14F-4D97-AF65-F5344CB8AC3E}">
        <p14:creationId xmlns:p14="http://schemas.microsoft.com/office/powerpoint/2010/main" val="127143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05A38-BED8-3D99-ED4E-A1407D3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16" y="516972"/>
            <a:ext cx="11765529" cy="6225471"/>
          </a:xfrm>
          <a:prstGeom prst="rect">
            <a:avLst/>
          </a:prstGeom>
        </p:spPr>
      </p:pic>
      <p:sp>
        <p:nvSpPr>
          <p:cNvPr id="5" name="TextBox 4">
            <a:extLst>
              <a:ext uri="{FF2B5EF4-FFF2-40B4-BE49-F238E27FC236}">
                <a16:creationId xmlns:a16="http://schemas.microsoft.com/office/drawing/2014/main" id="{3D610A6A-F510-BEA3-F898-C6C0D62D30CE}"/>
              </a:ext>
            </a:extLst>
          </p:cNvPr>
          <p:cNvSpPr txBox="1"/>
          <p:nvPr/>
        </p:nvSpPr>
        <p:spPr>
          <a:xfrm>
            <a:off x="2987418" y="5025"/>
            <a:ext cx="6094324" cy="461665"/>
          </a:xfrm>
          <a:prstGeom prst="rect">
            <a:avLst/>
          </a:prstGeom>
          <a:noFill/>
        </p:spPr>
        <p:txBody>
          <a:bodyPr wrap="square">
            <a:spAutoFit/>
          </a:bodyPr>
          <a:lstStyle/>
          <a:p>
            <a:pPr algn="ctr"/>
            <a:r>
              <a:rPr lang="en-IN" sz="2400" b="1" dirty="0">
                <a:solidFill>
                  <a:srgbClr val="666666"/>
                </a:solidFill>
                <a:effectLst/>
                <a:latin typeface="Arial Black" panose="020B0A04020102020204" pitchFamily="34" charset="0"/>
              </a:rPr>
              <a:t> Player Analysis Dashboard</a:t>
            </a:r>
            <a:endParaRPr lang="en-IN" sz="2400" dirty="0"/>
          </a:p>
        </p:txBody>
      </p:sp>
    </p:spTree>
    <p:extLst>
      <p:ext uri="{BB962C8B-B14F-4D97-AF65-F5344CB8AC3E}">
        <p14:creationId xmlns:p14="http://schemas.microsoft.com/office/powerpoint/2010/main" val="1574715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0BE85-F367-B533-7D78-4122C1734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0" y="563924"/>
            <a:ext cx="12064150" cy="6294076"/>
          </a:xfrm>
          <a:prstGeom prst="rect">
            <a:avLst/>
          </a:prstGeom>
        </p:spPr>
      </p:pic>
      <p:sp>
        <p:nvSpPr>
          <p:cNvPr id="5" name="TextBox 4">
            <a:extLst>
              <a:ext uri="{FF2B5EF4-FFF2-40B4-BE49-F238E27FC236}">
                <a16:creationId xmlns:a16="http://schemas.microsoft.com/office/drawing/2014/main" id="{4928FBB3-6B35-1817-F18F-D66B51A2384C}"/>
              </a:ext>
            </a:extLst>
          </p:cNvPr>
          <p:cNvSpPr txBox="1"/>
          <p:nvPr/>
        </p:nvSpPr>
        <p:spPr>
          <a:xfrm>
            <a:off x="3238082" y="40704"/>
            <a:ext cx="6134518" cy="523220"/>
          </a:xfrm>
          <a:prstGeom prst="rect">
            <a:avLst/>
          </a:prstGeom>
          <a:noFill/>
        </p:spPr>
        <p:txBody>
          <a:bodyPr wrap="square">
            <a:spAutoFit/>
          </a:bodyPr>
          <a:lstStyle/>
          <a:p>
            <a:pPr algn="ctr"/>
            <a:r>
              <a:rPr lang="en-IN" sz="2800" b="1" dirty="0">
                <a:solidFill>
                  <a:srgbClr val="666666"/>
                </a:solidFill>
                <a:effectLst/>
                <a:latin typeface="Tableau Bold"/>
              </a:rPr>
              <a:t>Competition Dashboard</a:t>
            </a:r>
            <a:endParaRPr lang="en-IN" sz="2800" dirty="0"/>
          </a:p>
        </p:txBody>
      </p:sp>
    </p:spTree>
    <p:extLst>
      <p:ext uri="{BB962C8B-B14F-4D97-AF65-F5344CB8AC3E}">
        <p14:creationId xmlns:p14="http://schemas.microsoft.com/office/powerpoint/2010/main" val="426611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45AE6C-7037-996B-2C7F-7EB0C5285FC8}"/>
              </a:ext>
            </a:extLst>
          </p:cNvPr>
          <p:cNvSpPr txBox="1"/>
          <p:nvPr/>
        </p:nvSpPr>
        <p:spPr>
          <a:xfrm>
            <a:off x="3278275" y="91663"/>
            <a:ext cx="6094324" cy="523220"/>
          </a:xfrm>
          <a:prstGeom prst="rect">
            <a:avLst/>
          </a:prstGeom>
          <a:noFill/>
        </p:spPr>
        <p:txBody>
          <a:bodyPr wrap="square">
            <a:spAutoFit/>
          </a:bodyPr>
          <a:lstStyle/>
          <a:p>
            <a:r>
              <a:rPr lang="en-IN" sz="2800" b="1" dirty="0"/>
              <a:t>Summary / Conclusion</a:t>
            </a:r>
          </a:p>
        </p:txBody>
      </p:sp>
      <p:sp>
        <p:nvSpPr>
          <p:cNvPr id="6" name="TextBox 5">
            <a:extLst>
              <a:ext uri="{FF2B5EF4-FFF2-40B4-BE49-F238E27FC236}">
                <a16:creationId xmlns:a16="http://schemas.microsoft.com/office/drawing/2014/main" id="{46385E9E-A007-A149-29A3-24C758E9886F}"/>
              </a:ext>
            </a:extLst>
          </p:cNvPr>
          <p:cNvSpPr txBox="1"/>
          <p:nvPr/>
        </p:nvSpPr>
        <p:spPr>
          <a:xfrm>
            <a:off x="1145513" y="1397675"/>
            <a:ext cx="9566030" cy="3970318"/>
          </a:xfrm>
          <a:prstGeom prst="rect">
            <a:avLst/>
          </a:prstGeom>
          <a:noFill/>
        </p:spPr>
        <p:txBody>
          <a:bodyPr wrap="square">
            <a:spAutoFit/>
          </a:bodyPr>
          <a:lstStyle/>
          <a:p>
            <a:pPr marL="285750" indent="-285750">
              <a:buFont typeface="Wingdings" panose="05000000000000000000" pitchFamily="2" charset="2"/>
              <a:buChar char="Ø"/>
            </a:pPr>
            <a:r>
              <a:rPr lang="en-US" sz="2800" b="1" dirty="0"/>
              <a:t>Tactics and Strategy</a:t>
            </a:r>
            <a:r>
              <a:rPr lang="en-US" sz="2800" dirty="0"/>
              <a:t>: Developing game plans that exploit weaknesses and maximize strengths.</a:t>
            </a:r>
          </a:p>
          <a:p>
            <a:pPr marL="285750" indent="-285750">
              <a:buFont typeface="Wingdings" panose="05000000000000000000" pitchFamily="2" charset="2"/>
              <a:buChar char="Ø"/>
            </a:pPr>
            <a:r>
              <a:rPr lang="en-US" sz="2800" b="1" dirty="0"/>
              <a:t>Player Recruitment and Development</a:t>
            </a:r>
            <a:r>
              <a:rPr lang="en-US" sz="2800" dirty="0"/>
              <a:t>: Identifying talented players and  optimizing their training and development plans.</a:t>
            </a:r>
          </a:p>
          <a:p>
            <a:pPr marL="285750" indent="-285750">
              <a:buFont typeface="Wingdings" panose="05000000000000000000" pitchFamily="2" charset="2"/>
              <a:buChar char="Ø"/>
            </a:pPr>
            <a:r>
              <a:rPr lang="en-US" sz="2800" b="1" dirty="0"/>
              <a:t>Contract Management</a:t>
            </a:r>
            <a:r>
              <a:rPr lang="en-US" sz="2800" dirty="0"/>
              <a:t>: Negotiating fair and sustainable contracts.</a:t>
            </a:r>
          </a:p>
          <a:p>
            <a:pPr marL="285750" indent="-285750">
              <a:buFont typeface="Wingdings" panose="05000000000000000000" pitchFamily="2" charset="2"/>
              <a:buChar char="Ø"/>
            </a:pPr>
            <a:r>
              <a:rPr lang="en-US" sz="2800" b="1" dirty="0"/>
              <a:t>Performance Optimization</a:t>
            </a:r>
            <a:r>
              <a:rPr lang="en-US" sz="2800" dirty="0"/>
              <a:t>: Continuously improving individual and team performance.  </a:t>
            </a:r>
            <a:endParaRPr lang="en-IN" sz="2800" dirty="0"/>
          </a:p>
        </p:txBody>
      </p:sp>
    </p:spTree>
    <p:extLst>
      <p:ext uri="{BB962C8B-B14F-4D97-AF65-F5344CB8AC3E}">
        <p14:creationId xmlns:p14="http://schemas.microsoft.com/office/powerpoint/2010/main" val="96408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4808B7-CB44-0DCA-98AF-B246AC643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472" y="1476479"/>
            <a:ext cx="6414200" cy="3607987"/>
          </a:xfrm>
          <a:prstGeom prst="rect">
            <a:avLst/>
          </a:prstGeom>
        </p:spPr>
      </p:pic>
    </p:spTree>
    <p:extLst>
      <p:ext uri="{BB962C8B-B14F-4D97-AF65-F5344CB8AC3E}">
        <p14:creationId xmlns:p14="http://schemas.microsoft.com/office/powerpoint/2010/main" val="212264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F690-695D-0FD4-952C-6DCE9C458144}"/>
              </a:ext>
            </a:extLst>
          </p:cNvPr>
          <p:cNvSpPr>
            <a:spLocks noGrp="1"/>
          </p:cNvSpPr>
          <p:nvPr>
            <p:ph type="title"/>
          </p:nvPr>
        </p:nvSpPr>
        <p:spPr>
          <a:xfrm>
            <a:off x="2160846" y="306333"/>
            <a:ext cx="8911687" cy="1280890"/>
          </a:xfrm>
        </p:spPr>
        <p:txBody>
          <a:bodyPr>
            <a:normAutofit/>
          </a:bodyPr>
          <a:lstStyle/>
          <a:p>
            <a:r>
              <a:rPr lang="en-IN" dirty="0">
                <a:latin typeface="Elephant" panose="02020904090505020303" pitchFamily="18" charset="0"/>
              </a:rPr>
              <a:t>Introduction:</a:t>
            </a:r>
          </a:p>
        </p:txBody>
      </p:sp>
      <p:sp>
        <p:nvSpPr>
          <p:cNvPr id="3" name="Content Placeholder 2">
            <a:extLst>
              <a:ext uri="{FF2B5EF4-FFF2-40B4-BE49-F238E27FC236}">
                <a16:creationId xmlns:a16="http://schemas.microsoft.com/office/drawing/2014/main" id="{8AC49E2B-BA2B-583E-ABF9-86C83D888F68}"/>
              </a:ext>
            </a:extLst>
          </p:cNvPr>
          <p:cNvSpPr>
            <a:spLocks noGrp="1"/>
          </p:cNvSpPr>
          <p:nvPr>
            <p:ph idx="1"/>
          </p:nvPr>
        </p:nvSpPr>
        <p:spPr>
          <a:xfrm>
            <a:off x="2160846" y="1179007"/>
            <a:ext cx="9314372" cy="5493098"/>
          </a:xfrm>
        </p:spPr>
        <p:txBody>
          <a:bodyPr>
            <a:normAutofit lnSpcReduction="10000"/>
          </a:bodyPr>
          <a:lstStyle/>
          <a:p>
            <a:pPr marL="179705">
              <a:lnSpc>
                <a:spcPct val="107000"/>
              </a:lnSpc>
              <a:spcAft>
                <a:spcPts val="800"/>
              </a:spcAft>
            </a:pP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Importance of Football Data Analysis:</a:t>
            </a: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It highlights the role of analysing large datasets in understanding player success and making informed decisions for coaches, scouts, and analysts.</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9705">
              <a:lnSpc>
                <a:spcPct val="107000"/>
              </a:lnSpc>
              <a:spcAft>
                <a:spcPts val="800"/>
              </a:spcAft>
            </a:pP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Process of Football Data Analysis:</a:t>
            </a: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It explains the process as collecting, cleaning, and analysing data to extract valuable insights.</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9705">
              <a:lnSpc>
                <a:spcPct val="107000"/>
              </a:lnSpc>
              <a:spcAft>
                <a:spcPts val="800"/>
              </a:spcAft>
            </a:pP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Benefits of Football Data Analysis:</a:t>
            </a: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The text mentions how these insights can improve player performance, team tactics, fan engagement, and overall decision-making.</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9705">
              <a:lnSpc>
                <a:spcPct val="107000"/>
              </a:lnSpc>
              <a:spcAft>
                <a:spcPts val="800"/>
              </a:spcAft>
            </a:pP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Data Analysis Techniques:</a:t>
            </a: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It briefly mentions tools like Python, MySQL, Excel, and Tableau.</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9705">
              <a:lnSpc>
                <a:spcPct val="107000"/>
              </a:lnSpc>
              <a:spcAft>
                <a:spcPts val="800"/>
              </a:spcAft>
            </a:pP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Overall Goal:</a:t>
            </a:r>
            <a:r>
              <a:rPr lang="en-IN" sz="2200" kern="0" dirty="0">
                <a:effectLst/>
                <a:latin typeface="Times New Roman" panose="02020603050405020304" pitchFamily="18" charset="0"/>
                <a:ea typeface="Times New Roman" panose="02020603050405020304" pitchFamily="18" charset="0"/>
                <a:cs typeface="Times New Roman" panose="02020603050405020304" pitchFamily="18" charset="0"/>
              </a:rPr>
              <a:t> The text concludes by emphasizing how these insights can enhance decision-making, improve team performance, and provide a competitive edge.</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09929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F5C0-2FE8-48AD-580A-6413F3D213B3}"/>
              </a:ext>
            </a:extLst>
          </p:cNvPr>
          <p:cNvSpPr>
            <a:spLocks noGrp="1"/>
          </p:cNvSpPr>
          <p:nvPr>
            <p:ph type="title"/>
          </p:nvPr>
        </p:nvSpPr>
        <p:spPr>
          <a:xfrm>
            <a:off x="4632740" y="0"/>
            <a:ext cx="3235119" cy="641982"/>
          </a:xfrm>
        </p:spPr>
        <p:txBody>
          <a:bodyPr>
            <a:normAutofit/>
          </a:bodyPr>
          <a:lstStyle/>
          <a:p>
            <a:r>
              <a:rPr lang="en-IN" sz="2800" b="1" u="sng" dirty="0"/>
              <a:t>Data Description</a:t>
            </a:r>
          </a:p>
        </p:txBody>
      </p:sp>
      <p:graphicFrame>
        <p:nvGraphicFramePr>
          <p:cNvPr id="4" name="Content Placeholder 3">
            <a:extLst>
              <a:ext uri="{FF2B5EF4-FFF2-40B4-BE49-F238E27FC236}">
                <a16:creationId xmlns:a16="http://schemas.microsoft.com/office/drawing/2014/main" id="{D301540A-C5C9-C08D-0AEF-8ABCBBA70B03}"/>
              </a:ext>
            </a:extLst>
          </p:cNvPr>
          <p:cNvGraphicFramePr>
            <a:graphicFrameLocks noGrp="1"/>
          </p:cNvGraphicFramePr>
          <p:nvPr>
            <p:ph idx="1"/>
            <p:extLst>
              <p:ext uri="{D42A27DB-BD31-4B8C-83A1-F6EECF244321}">
                <p14:modId xmlns:p14="http://schemas.microsoft.com/office/powerpoint/2010/main" val="2789991837"/>
              </p:ext>
            </p:extLst>
          </p:nvPr>
        </p:nvGraphicFramePr>
        <p:xfrm>
          <a:off x="1899589" y="559569"/>
          <a:ext cx="8911687" cy="6240922"/>
        </p:xfrm>
        <a:graphic>
          <a:graphicData uri="http://schemas.openxmlformats.org/drawingml/2006/table">
            <a:tbl>
              <a:tblPr>
                <a:tableStyleId>{5C22544A-7EE6-4342-B048-85BDC9FD1C3A}</a:tableStyleId>
              </a:tblPr>
              <a:tblGrid>
                <a:gridCol w="921446">
                  <a:extLst>
                    <a:ext uri="{9D8B030D-6E8A-4147-A177-3AD203B41FA5}">
                      <a16:colId xmlns:a16="http://schemas.microsoft.com/office/drawing/2014/main" val="3662767845"/>
                    </a:ext>
                  </a:extLst>
                </a:gridCol>
                <a:gridCol w="2474737">
                  <a:extLst>
                    <a:ext uri="{9D8B030D-6E8A-4147-A177-3AD203B41FA5}">
                      <a16:colId xmlns:a16="http://schemas.microsoft.com/office/drawing/2014/main" val="3809457405"/>
                    </a:ext>
                  </a:extLst>
                </a:gridCol>
                <a:gridCol w="5515504">
                  <a:extLst>
                    <a:ext uri="{9D8B030D-6E8A-4147-A177-3AD203B41FA5}">
                      <a16:colId xmlns:a16="http://schemas.microsoft.com/office/drawing/2014/main" val="4248268078"/>
                    </a:ext>
                  </a:extLst>
                </a:gridCol>
              </a:tblGrid>
              <a:tr h="113268">
                <a:tc>
                  <a:txBody>
                    <a:bodyPr/>
                    <a:lstStyle/>
                    <a:p>
                      <a:pPr algn="ctr" fontAlgn="b"/>
                      <a:r>
                        <a:rPr lang="en-IN" sz="1200" u="none" strike="noStrike" dirty="0">
                          <a:effectLst/>
                          <a:highlight>
                            <a:srgbClr val="DDEBF7"/>
                          </a:highlight>
                        </a:rPr>
                        <a:t>1</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date_x</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Date of the game appearance</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3207195622"/>
                  </a:ext>
                </a:extLst>
              </a:tr>
              <a:tr h="130206">
                <a:tc>
                  <a:txBody>
                    <a:bodyPr/>
                    <a:lstStyle/>
                    <a:p>
                      <a:pPr algn="ctr" fontAlgn="b"/>
                      <a:r>
                        <a:rPr lang="en-IN" sz="1200" u="none" strike="noStrike">
                          <a:effectLst/>
                        </a:rPr>
                        <a:t>2</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player_name_x</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Player name</a:t>
                      </a:r>
                      <a:endParaRPr lang="en-IN"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191521896"/>
                  </a:ext>
                </a:extLst>
              </a:tr>
              <a:tr h="237940">
                <a:tc>
                  <a:txBody>
                    <a:bodyPr/>
                    <a:lstStyle/>
                    <a:p>
                      <a:pPr algn="ctr" fontAlgn="b"/>
                      <a:r>
                        <a:rPr lang="en-IN" sz="1200" u="none" strike="noStrike" dirty="0">
                          <a:effectLst/>
                          <a:highlight>
                            <a:srgbClr val="DDEBF7"/>
                          </a:highlight>
                        </a:rPr>
                        <a:t>3</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dirty="0">
                          <a:effectLst/>
                          <a:highlight>
                            <a:srgbClr val="DDEBF7"/>
                          </a:highlight>
                        </a:rPr>
                        <a:t>Competition id</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Unique identifier for a competition</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4229057351"/>
                  </a:ext>
                </a:extLst>
              </a:tr>
              <a:tr h="195033">
                <a:tc>
                  <a:txBody>
                    <a:bodyPr/>
                    <a:lstStyle/>
                    <a:p>
                      <a:pPr algn="ctr" fontAlgn="b"/>
                      <a:r>
                        <a:rPr lang="en-IN" sz="1200" u="none" strike="noStrike" dirty="0">
                          <a:effectLst/>
                        </a:rPr>
                        <a:t>4</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yellow_cards</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Number of yellow cards received by the player in the game</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12150689"/>
                  </a:ext>
                </a:extLst>
              </a:tr>
              <a:tr h="183331">
                <a:tc>
                  <a:txBody>
                    <a:bodyPr/>
                    <a:lstStyle/>
                    <a:p>
                      <a:pPr algn="ctr" fontAlgn="b"/>
                      <a:r>
                        <a:rPr lang="en-IN" sz="1200" u="none" strike="noStrike" dirty="0">
                          <a:effectLst/>
                          <a:highlight>
                            <a:srgbClr val="DDEBF7"/>
                          </a:highlight>
                        </a:rPr>
                        <a:t>5</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red_cards</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Number of red cards received by the player in the game</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1777747528"/>
                  </a:ext>
                </a:extLst>
              </a:tr>
              <a:tr h="226237">
                <a:tc>
                  <a:txBody>
                    <a:bodyPr/>
                    <a:lstStyle/>
                    <a:p>
                      <a:pPr algn="ctr" fontAlgn="b"/>
                      <a:r>
                        <a:rPr lang="en-IN" sz="1200" u="none" strike="noStrike" dirty="0">
                          <a:effectLst/>
                        </a:rPr>
                        <a:t>6</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goals</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Number of goals scored by the player in the game</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311844863"/>
                  </a:ext>
                </a:extLst>
              </a:tr>
              <a:tr h="167728">
                <a:tc>
                  <a:txBody>
                    <a:bodyPr/>
                    <a:lstStyle/>
                    <a:p>
                      <a:pPr algn="ctr" fontAlgn="b"/>
                      <a:r>
                        <a:rPr lang="en-IN" sz="1200" u="none" strike="noStrike" dirty="0">
                          <a:effectLst/>
                          <a:highlight>
                            <a:srgbClr val="DDEBF7"/>
                          </a:highlight>
                        </a:rPr>
                        <a:t>7</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assists</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Number of assists provided by the player in the game</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124806165"/>
                  </a:ext>
                </a:extLst>
              </a:tr>
              <a:tr h="130206">
                <a:tc>
                  <a:txBody>
                    <a:bodyPr/>
                    <a:lstStyle/>
                    <a:p>
                      <a:pPr algn="ctr" fontAlgn="b"/>
                      <a:r>
                        <a:rPr lang="en-IN" sz="1200" u="none" strike="noStrike" dirty="0">
                          <a:effectLst/>
                        </a:rPr>
                        <a:t>8</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minutes_played</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Number of minutes played by the player in the game</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64262634"/>
                  </a:ext>
                </a:extLst>
              </a:tr>
              <a:tr h="130206">
                <a:tc>
                  <a:txBody>
                    <a:bodyPr/>
                    <a:lstStyle/>
                    <a:p>
                      <a:pPr algn="ctr" fontAlgn="b"/>
                      <a:r>
                        <a:rPr lang="en-IN" sz="1200" u="none" strike="noStrike" dirty="0">
                          <a:effectLst/>
                          <a:highlight>
                            <a:srgbClr val="DDEBF7"/>
                          </a:highlight>
                        </a:rPr>
                        <a:t>9</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name</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Player's full name (may not be unique)</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3179274960"/>
                  </a:ext>
                </a:extLst>
              </a:tr>
              <a:tr h="130206">
                <a:tc>
                  <a:txBody>
                    <a:bodyPr/>
                    <a:lstStyle/>
                    <a:p>
                      <a:pPr algn="ctr" fontAlgn="b"/>
                      <a:r>
                        <a:rPr lang="en-IN" sz="1200" u="none" strike="noStrike" dirty="0">
                          <a:effectLst/>
                        </a:rPr>
                        <a:t>10</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current_club_id</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Unique identifier for the player's current club</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427370629"/>
                  </a:ext>
                </a:extLst>
              </a:tr>
              <a:tr h="130206">
                <a:tc>
                  <a:txBody>
                    <a:bodyPr/>
                    <a:lstStyle/>
                    <a:p>
                      <a:pPr algn="ctr" fontAlgn="b"/>
                      <a:r>
                        <a:rPr lang="en-IN" sz="1200" u="none" strike="noStrike" dirty="0">
                          <a:effectLst/>
                          <a:highlight>
                            <a:srgbClr val="DDEBF7"/>
                          </a:highlight>
                        </a:rPr>
                        <a:t>11</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country_of_birth</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Player's country of birth</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3129764315"/>
                  </a:ext>
                </a:extLst>
              </a:tr>
              <a:tr h="130206">
                <a:tc>
                  <a:txBody>
                    <a:bodyPr/>
                    <a:lstStyle/>
                    <a:p>
                      <a:pPr algn="ctr" fontAlgn="b"/>
                      <a:r>
                        <a:rPr lang="en-IN" sz="1200" u="none" strike="noStrike" dirty="0">
                          <a:effectLst/>
                        </a:rPr>
                        <a:t>12</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date_of_birth</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Player's date of birth</a:t>
                      </a:r>
                      <a:endParaRPr lang="en-IN"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580800511"/>
                  </a:ext>
                </a:extLst>
              </a:tr>
              <a:tr h="130206">
                <a:tc>
                  <a:txBody>
                    <a:bodyPr/>
                    <a:lstStyle/>
                    <a:p>
                      <a:pPr algn="ctr" fontAlgn="b"/>
                      <a:r>
                        <a:rPr lang="en-IN" sz="1200" u="none" strike="noStrike" dirty="0">
                          <a:effectLst/>
                          <a:highlight>
                            <a:srgbClr val="DDEBF7"/>
                          </a:highlight>
                        </a:rPr>
                        <a:t>13</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position_x</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Primary position of the player on the field</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1284152090"/>
                  </a:ext>
                </a:extLst>
              </a:tr>
              <a:tr h="130206">
                <a:tc>
                  <a:txBody>
                    <a:bodyPr/>
                    <a:lstStyle/>
                    <a:p>
                      <a:pPr algn="ctr" fontAlgn="b"/>
                      <a:r>
                        <a:rPr lang="en-IN" sz="1200" u="none" strike="noStrike" dirty="0">
                          <a:effectLst/>
                        </a:rPr>
                        <a:t>14</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foot</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Player's preferred foot (e.g., "Right", "Left")</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1039976895"/>
                  </a:ext>
                </a:extLst>
              </a:tr>
              <a:tr h="130206">
                <a:tc>
                  <a:txBody>
                    <a:bodyPr/>
                    <a:lstStyle/>
                    <a:p>
                      <a:pPr algn="ctr" fontAlgn="b"/>
                      <a:r>
                        <a:rPr lang="en-IN" sz="1200" u="none" strike="noStrike" dirty="0">
                          <a:effectLst/>
                          <a:highlight>
                            <a:srgbClr val="DDEBF7"/>
                          </a:highlight>
                        </a:rPr>
                        <a:t>15</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height_in_cm</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Player's height in centimeters</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1041884246"/>
                  </a:ext>
                </a:extLst>
              </a:tr>
              <a:tr h="130206">
                <a:tc>
                  <a:txBody>
                    <a:bodyPr/>
                    <a:lstStyle/>
                    <a:p>
                      <a:pPr algn="ctr" fontAlgn="b"/>
                      <a:r>
                        <a:rPr lang="en-IN" sz="1200" u="none" strike="noStrike" dirty="0">
                          <a:effectLst/>
                        </a:rPr>
                        <a:t>16</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market_value_in_eur</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Estimated market value of the player in Euros</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001725990"/>
                  </a:ext>
                </a:extLst>
              </a:tr>
              <a:tr h="130206">
                <a:tc>
                  <a:txBody>
                    <a:bodyPr/>
                    <a:lstStyle/>
                    <a:p>
                      <a:pPr algn="ctr" fontAlgn="b"/>
                      <a:r>
                        <a:rPr lang="en-IN" sz="1200" u="none" strike="noStrike" dirty="0">
                          <a:effectLst/>
                          <a:highlight>
                            <a:srgbClr val="DDEBF7"/>
                          </a:highlight>
                        </a:rPr>
                        <a:t>17</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highest_market_value_in_eur</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Highest recorded market value of the player in Euros</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3030341986"/>
                  </a:ext>
                </a:extLst>
              </a:tr>
              <a:tr h="130206">
                <a:tc>
                  <a:txBody>
                    <a:bodyPr/>
                    <a:lstStyle/>
                    <a:p>
                      <a:pPr algn="ctr" fontAlgn="b"/>
                      <a:r>
                        <a:rPr lang="en-IN" sz="1200" u="none" strike="noStrike" dirty="0">
                          <a:effectLst/>
                        </a:rPr>
                        <a:t>18</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contract_expiration_date</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Date the player's contract expires (optional)</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927138439"/>
                  </a:ext>
                </a:extLst>
              </a:tr>
              <a:tr h="130206">
                <a:tc>
                  <a:txBody>
                    <a:bodyPr/>
                    <a:lstStyle/>
                    <a:p>
                      <a:pPr algn="ctr" fontAlgn="b"/>
                      <a:r>
                        <a:rPr lang="en-IN" sz="1200" u="none" strike="noStrike" dirty="0">
                          <a:effectLst/>
                          <a:highlight>
                            <a:srgbClr val="DDEBF7"/>
                          </a:highlight>
                        </a:rPr>
                        <a:t>19</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agent_name</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Player's agent name (optional)</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387618254"/>
                  </a:ext>
                </a:extLst>
              </a:tr>
              <a:tr h="130206">
                <a:tc>
                  <a:txBody>
                    <a:bodyPr/>
                    <a:lstStyle/>
                    <a:p>
                      <a:pPr algn="ctr" fontAlgn="b"/>
                      <a:r>
                        <a:rPr lang="en-IN" sz="1200" u="none" strike="noStrike" dirty="0">
                          <a:effectLst/>
                        </a:rPr>
                        <a:t>20</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type_x (optional)</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Type of game event (e.g., "Goal", "Yellow Card")</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3902523672"/>
                  </a:ext>
                </a:extLst>
              </a:tr>
              <a:tr h="130206">
                <a:tc>
                  <a:txBody>
                    <a:bodyPr/>
                    <a:lstStyle/>
                    <a:p>
                      <a:pPr algn="ctr" fontAlgn="b"/>
                      <a:r>
                        <a:rPr lang="en-IN" sz="1200" u="none" strike="noStrike" dirty="0">
                          <a:effectLst/>
                          <a:highlight>
                            <a:srgbClr val="DDEBF7"/>
                          </a:highlight>
                        </a:rPr>
                        <a:t>21</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description (optional)</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Description of the game event</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4136785468"/>
                  </a:ext>
                </a:extLst>
              </a:tr>
              <a:tr h="130206">
                <a:tc>
                  <a:txBody>
                    <a:bodyPr/>
                    <a:lstStyle/>
                    <a:p>
                      <a:pPr algn="ctr" fontAlgn="b"/>
                      <a:r>
                        <a:rPr lang="en-IN" sz="1200" u="none" strike="noStrike" dirty="0">
                          <a:effectLst/>
                        </a:rPr>
                        <a:t>22</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season</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Season in which the game was played</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3100671627"/>
                  </a:ext>
                </a:extLst>
              </a:tr>
              <a:tr h="230139">
                <a:tc>
                  <a:txBody>
                    <a:bodyPr/>
                    <a:lstStyle/>
                    <a:p>
                      <a:pPr algn="ctr" fontAlgn="b"/>
                      <a:r>
                        <a:rPr lang="en-IN" sz="1200" u="none" strike="noStrike" dirty="0">
                          <a:effectLst/>
                          <a:highlight>
                            <a:srgbClr val="DDEBF7"/>
                          </a:highlight>
                        </a:rPr>
                        <a:t>23</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date</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Date of the game (may differ from date_x for rescheduled matches)</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277841388"/>
                  </a:ext>
                </a:extLst>
              </a:tr>
              <a:tr h="130206">
                <a:tc>
                  <a:txBody>
                    <a:bodyPr/>
                    <a:lstStyle/>
                    <a:p>
                      <a:pPr algn="ctr" fontAlgn="b"/>
                      <a:r>
                        <a:rPr lang="en-IN" sz="1200" u="none" strike="noStrike" dirty="0">
                          <a:effectLst/>
                        </a:rPr>
                        <a:t>24</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home_club_goals</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Number of goals scored by the home team</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4130466047"/>
                  </a:ext>
                </a:extLst>
              </a:tr>
              <a:tr h="130206">
                <a:tc>
                  <a:txBody>
                    <a:bodyPr/>
                    <a:lstStyle/>
                    <a:p>
                      <a:pPr algn="ctr" fontAlgn="b"/>
                      <a:r>
                        <a:rPr lang="en-IN" sz="1200" u="none" strike="noStrike" dirty="0">
                          <a:effectLst/>
                          <a:highlight>
                            <a:srgbClr val="DDEBF7"/>
                          </a:highlight>
                        </a:rPr>
                        <a:t>25</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away_club_goals</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Number of goals scored by the away team</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160841007"/>
                  </a:ext>
                </a:extLst>
              </a:tr>
              <a:tr h="234039">
                <a:tc>
                  <a:txBody>
                    <a:bodyPr/>
                    <a:lstStyle/>
                    <a:p>
                      <a:pPr algn="ctr" fontAlgn="b"/>
                      <a:r>
                        <a:rPr lang="en-IN" sz="1200" u="none" strike="noStrike" dirty="0">
                          <a:effectLst/>
                        </a:rPr>
                        <a:t>26</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home_club_position</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League position of the home team at the time of the game (optional)</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1703671341"/>
                  </a:ext>
                </a:extLst>
              </a:tr>
              <a:tr h="195033">
                <a:tc>
                  <a:txBody>
                    <a:bodyPr/>
                    <a:lstStyle/>
                    <a:p>
                      <a:pPr algn="ctr" fontAlgn="b"/>
                      <a:r>
                        <a:rPr lang="en-IN" sz="1200" u="none" strike="noStrike" dirty="0">
                          <a:effectLst/>
                          <a:highlight>
                            <a:srgbClr val="DDEBF7"/>
                          </a:highlight>
                        </a:rPr>
                        <a:t>27</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away_club_position</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League position of the away team at the time of the game (optional)</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2618932867"/>
                  </a:ext>
                </a:extLst>
              </a:tr>
              <a:tr h="130206">
                <a:tc>
                  <a:txBody>
                    <a:bodyPr/>
                    <a:lstStyle/>
                    <a:p>
                      <a:pPr algn="ctr" fontAlgn="b"/>
                      <a:r>
                        <a:rPr lang="en-IN" sz="1200" u="none" strike="noStrike" dirty="0">
                          <a:effectLst/>
                        </a:rPr>
                        <a:t>28</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home_club_manager_name</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Name of the home team manager (optional)</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991234107"/>
                  </a:ext>
                </a:extLst>
              </a:tr>
              <a:tr h="130206">
                <a:tc>
                  <a:txBody>
                    <a:bodyPr/>
                    <a:lstStyle/>
                    <a:p>
                      <a:pPr algn="ctr" fontAlgn="b"/>
                      <a:r>
                        <a:rPr lang="en-IN" sz="1200" u="none" strike="noStrike" dirty="0">
                          <a:effectLst/>
                          <a:highlight>
                            <a:srgbClr val="DDEBF7"/>
                          </a:highlight>
                        </a:rPr>
                        <a:t>29</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away_club_manager_name</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a:effectLst/>
                          <a:highlight>
                            <a:srgbClr val="DDEBF7"/>
                          </a:highlight>
                        </a:rPr>
                        <a:t>Name of the away team manager (optional)</a:t>
                      </a:r>
                      <a:endParaRPr lang="en-US" sz="1200" b="0" i="0" u="none" strike="noStrike">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2872678033"/>
                  </a:ext>
                </a:extLst>
              </a:tr>
              <a:tr h="187231">
                <a:tc>
                  <a:txBody>
                    <a:bodyPr/>
                    <a:lstStyle/>
                    <a:p>
                      <a:pPr algn="ctr" fontAlgn="b"/>
                      <a:r>
                        <a:rPr lang="en-IN" sz="1200" u="none" strike="noStrike" dirty="0">
                          <a:effectLst/>
                        </a:rPr>
                        <a:t>30</a:t>
                      </a:r>
                      <a:endParaRPr lang="en-IN" sz="1200" b="0" i="0" u="none" strike="noStrike" dirty="0">
                        <a:solidFill>
                          <a:srgbClr val="000000"/>
                        </a:solidFill>
                        <a:effectLst/>
                        <a:latin typeface="Arial" panose="020B0604020202020204" pitchFamily="34" charset="0"/>
                      </a:endParaRPr>
                    </a:p>
                  </a:txBody>
                  <a:tcPr marL="3112" marR="3112" marT="6224" marB="6224" anchor="b"/>
                </a:tc>
                <a:tc>
                  <a:txBody>
                    <a:bodyPr/>
                    <a:lstStyle/>
                    <a:p>
                      <a:pPr algn="l" fontAlgn="b"/>
                      <a:r>
                        <a:rPr lang="en-IN" sz="1200" u="none" strike="noStrike">
                          <a:effectLst/>
                        </a:rPr>
                        <a:t>stadium</a:t>
                      </a:r>
                      <a:endParaRPr lang="en-IN" sz="1200" b="0" i="0" u="none" strike="noStrike">
                        <a:solidFill>
                          <a:srgbClr val="000000"/>
                        </a:solidFill>
                        <a:effectLst/>
                        <a:latin typeface="Arial" panose="020B0604020202020204" pitchFamily="34" charset="0"/>
                      </a:endParaRPr>
                    </a:p>
                  </a:txBody>
                  <a:tcPr marL="3112" marR="3112" marT="6224" marB="6224" anchor="b"/>
                </a:tc>
                <a:tc>
                  <a:txBody>
                    <a:bodyPr/>
                    <a:lstStyle/>
                    <a:p>
                      <a:pPr algn="l" fontAlgn="b"/>
                      <a:r>
                        <a:rPr lang="en-US" sz="1200" u="none" strike="noStrike">
                          <a:effectLst/>
                        </a:rPr>
                        <a:t>Stadium where the game was played</a:t>
                      </a:r>
                      <a:endParaRPr lang="en-US" sz="1200" b="0" i="0" u="none" strike="noStrike">
                        <a:solidFill>
                          <a:srgbClr val="000000"/>
                        </a:solidFill>
                        <a:effectLst/>
                        <a:latin typeface="Arial" panose="020B0604020202020204" pitchFamily="34" charset="0"/>
                      </a:endParaRPr>
                    </a:p>
                  </a:txBody>
                  <a:tcPr marL="3112" marR="3112" marT="6224" marB="6224" anchor="b"/>
                </a:tc>
                <a:extLst>
                  <a:ext uri="{0D108BD9-81ED-4DB2-BD59-A6C34878D82A}">
                    <a16:rowId xmlns:a16="http://schemas.microsoft.com/office/drawing/2014/main" val="2852972706"/>
                  </a:ext>
                </a:extLst>
              </a:tr>
              <a:tr h="234039">
                <a:tc>
                  <a:txBody>
                    <a:bodyPr/>
                    <a:lstStyle/>
                    <a:p>
                      <a:pPr algn="ctr" fontAlgn="b"/>
                      <a:r>
                        <a:rPr lang="en-IN" sz="1200" u="none" strike="noStrike" dirty="0">
                          <a:effectLst/>
                          <a:highlight>
                            <a:srgbClr val="DDEBF7"/>
                          </a:highlight>
                        </a:rPr>
                        <a:t>31</a:t>
                      </a:r>
                      <a:endParaRPr lang="en-IN"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IN" sz="1200" u="none" strike="noStrike">
                          <a:effectLst/>
                          <a:highlight>
                            <a:srgbClr val="DDEBF7"/>
                          </a:highlight>
                        </a:rPr>
                        <a:t>attendance</a:t>
                      </a:r>
                      <a:endParaRPr lang="en-IN" sz="1200" b="0" i="0" u="none" strike="noStrike">
                        <a:solidFill>
                          <a:srgbClr val="000000"/>
                        </a:solidFill>
                        <a:effectLst/>
                        <a:highlight>
                          <a:srgbClr val="DDEBF7"/>
                        </a:highlight>
                        <a:latin typeface="Arial" panose="020B0604020202020204" pitchFamily="34" charset="0"/>
                      </a:endParaRPr>
                    </a:p>
                  </a:txBody>
                  <a:tcPr marL="3112" marR="3112" marT="6224" marB="6224" anchor="b"/>
                </a:tc>
                <a:tc>
                  <a:txBody>
                    <a:bodyPr/>
                    <a:lstStyle/>
                    <a:p>
                      <a:pPr algn="l" fontAlgn="b"/>
                      <a:r>
                        <a:rPr lang="en-US" sz="1200" u="none" strike="noStrike" dirty="0">
                          <a:effectLst/>
                          <a:highlight>
                            <a:srgbClr val="DDEBF7"/>
                          </a:highlight>
                        </a:rPr>
                        <a:t>Number of attendees at the game (optional)</a:t>
                      </a:r>
                      <a:endParaRPr lang="en-US" sz="1200" b="0" i="0" u="none" strike="noStrike" dirty="0">
                        <a:solidFill>
                          <a:srgbClr val="000000"/>
                        </a:solidFill>
                        <a:effectLst/>
                        <a:highlight>
                          <a:srgbClr val="DDEBF7"/>
                        </a:highlight>
                        <a:latin typeface="Arial" panose="020B0604020202020204" pitchFamily="34" charset="0"/>
                      </a:endParaRPr>
                    </a:p>
                  </a:txBody>
                  <a:tcPr marL="3112" marR="3112" marT="6224" marB="6224" anchor="b"/>
                </a:tc>
                <a:extLst>
                  <a:ext uri="{0D108BD9-81ED-4DB2-BD59-A6C34878D82A}">
                    <a16:rowId xmlns:a16="http://schemas.microsoft.com/office/drawing/2014/main" val="2483306090"/>
                  </a:ext>
                </a:extLst>
              </a:tr>
            </a:tbl>
          </a:graphicData>
        </a:graphic>
      </p:graphicFrame>
    </p:spTree>
    <p:extLst>
      <p:ext uri="{BB962C8B-B14F-4D97-AF65-F5344CB8AC3E}">
        <p14:creationId xmlns:p14="http://schemas.microsoft.com/office/powerpoint/2010/main" val="274209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C5C13BA-AE96-7386-9165-E6CB226DC804}"/>
              </a:ext>
            </a:extLst>
          </p:cNvPr>
          <p:cNvGraphicFramePr/>
          <p:nvPr>
            <p:extLst>
              <p:ext uri="{D42A27DB-BD31-4B8C-83A1-F6EECF244321}">
                <p14:modId xmlns:p14="http://schemas.microsoft.com/office/powerpoint/2010/main" val="868198068"/>
              </p:ext>
            </p:extLst>
          </p:nvPr>
        </p:nvGraphicFramePr>
        <p:xfrm>
          <a:off x="2829205" y="1351583"/>
          <a:ext cx="6977986" cy="4747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E3AF60F-F347-2CFB-50F1-BB9E6B942534}"/>
              </a:ext>
            </a:extLst>
          </p:cNvPr>
          <p:cNvSpPr txBox="1"/>
          <p:nvPr/>
        </p:nvSpPr>
        <p:spPr>
          <a:xfrm>
            <a:off x="1219199" y="553540"/>
            <a:ext cx="6096000" cy="646331"/>
          </a:xfrm>
          <a:prstGeom prst="rect">
            <a:avLst/>
          </a:prstGeom>
          <a:noFill/>
        </p:spPr>
        <p:txBody>
          <a:bodyPr wrap="square">
            <a:spAutoFit/>
          </a:bodyPr>
          <a:lstStyle/>
          <a:p>
            <a:r>
              <a:rPr lang="en-US" sz="3600" b="1" u="sng" dirty="0">
                <a:latin typeface="Arial Black" panose="020B0A04020102020204" pitchFamily="34" charset="0"/>
              </a:rPr>
              <a:t>Business Focus Area :</a:t>
            </a:r>
          </a:p>
        </p:txBody>
      </p:sp>
    </p:spTree>
    <p:extLst>
      <p:ext uri="{BB962C8B-B14F-4D97-AF65-F5344CB8AC3E}">
        <p14:creationId xmlns:p14="http://schemas.microsoft.com/office/powerpoint/2010/main" val="264463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6C7003-4C22-56E5-81AD-EB809BD27392}"/>
              </a:ext>
            </a:extLst>
          </p:cNvPr>
          <p:cNvSpPr txBox="1"/>
          <p:nvPr/>
        </p:nvSpPr>
        <p:spPr>
          <a:xfrm>
            <a:off x="3258179" y="272534"/>
            <a:ext cx="6094324" cy="369332"/>
          </a:xfrm>
          <a:prstGeom prst="rect">
            <a:avLst/>
          </a:prstGeom>
          <a:noFill/>
        </p:spPr>
        <p:txBody>
          <a:bodyPr wrap="square">
            <a:spAutoFit/>
          </a:bodyPr>
          <a:lstStyle/>
          <a:p>
            <a:r>
              <a:rPr lang="en-US" b="1" dirty="0"/>
              <a:t>Sprint 1: Data Cleaning and  Data Preprocessing</a:t>
            </a:r>
          </a:p>
        </p:txBody>
      </p:sp>
      <p:pic>
        <p:nvPicPr>
          <p:cNvPr id="7" name="Picture 6">
            <a:extLst>
              <a:ext uri="{FF2B5EF4-FFF2-40B4-BE49-F238E27FC236}">
                <a16:creationId xmlns:a16="http://schemas.microsoft.com/office/drawing/2014/main" id="{8A25D5EE-E31D-4403-B5EF-D036E0E12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03" y="1378627"/>
            <a:ext cx="3605866" cy="733937"/>
          </a:xfrm>
          <a:prstGeom prst="rect">
            <a:avLst/>
          </a:prstGeom>
        </p:spPr>
      </p:pic>
      <p:sp>
        <p:nvSpPr>
          <p:cNvPr id="9" name="TextBox 8">
            <a:extLst>
              <a:ext uri="{FF2B5EF4-FFF2-40B4-BE49-F238E27FC236}">
                <a16:creationId xmlns:a16="http://schemas.microsoft.com/office/drawing/2014/main" id="{B1C3CCB1-2EB0-5C6B-7C56-6839D9E82A20}"/>
              </a:ext>
            </a:extLst>
          </p:cNvPr>
          <p:cNvSpPr txBox="1"/>
          <p:nvPr/>
        </p:nvSpPr>
        <p:spPr>
          <a:xfrm>
            <a:off x="977203" y="997540"/>
            <a:ext cx="4469004" cy="369332"/>
          </a:xfrm>
          <a:prstGeom prst="rect">
            <a:avLst/>
          </a:prstGeom>
          <a:noFill/>
        </p:spPr>
        <p:txBody>
          <a:bodyPr wrap="square">
            <a:spAutoFit/>
          </a:bodyPr>
          <a:lstStyle/>
          <a:p>
            <a:pPr marL="285750" indent="-285750">
              <a:buFont typeface="Wingdings" panose="05000000000000000000" pitchFamily="2" charset="2"/>
              <a:buChar char="Ø"/>
            </a:pPr>
            <a:r>
              <a:rPr lang="en-US" b="1" dirty="0"/>
              <a:t>Importing the necessary libraries </a:t>
            </a:r>
            <a:endParaRPr lang="en-IN" b="1" dirty="0"/>
          </a:p>
        </p:txBody>
      </p:sp>
      <p:sp>
        <p:nvSpPr>
          <p:cNvPr id="11" name="TextBox 10">
            <a:extLst>
              <a:ext uri="{FF2B5EF4-FFF2-40B4-BE49-F238E27FC236}">
                <a16:creationId xmlns:a16="http://schemas.microsoft.com/office/drawing/2014/main" id="{B0E9D2EF-AA85-E06F-83FC-6B818343A278}"/>
              </a:ext>
            </a:extLst>
          </p:cNvPr>
          <p:cNvSpPr txBox="1"/>
          <p:nvPr/>
        </p:nvSpPr>
        <p:spPr>
          <a:xfrm>
            <a:off x="6305341" y="969758"/>
            <a:ext cx="5036735" cy="369332"/>
          </a:xfrm>
          <a:prstGeom prst="rect">
            <a:avLst/>
          </a:prstGeom>
          <a:noFill/>
        </p:spPr>
        <p:txBody>
          <a:bodyPr wrap="square">
            <a:spAutoFit/>
          </a:bodyPr>
          <a:lstStyle/>
          <a:p>
            <a:pPr marL="285750" indent="-285750">
              <a:buFont typeface="Wingdings" panose="05000000000000000000" pitchFamily="2" charset="2"/>
              <a:buChar char="Ø"/>
            </a:pPr>
            <a:r>
              <a:rPr lang="en-IN" b="1" dirty="0"/>
              <a:t>Treating missing values / null values</a:t>
            </a:r>
          </a:p>
        </p:txBody>
      </p:sp>
      <p:pic>
        <p:nvPicPr>
          <p:cNvPr id="13" name="Picture 12">
            <a:extLst>
              <a:ext uri="{FF2B5EF4-FFF2-40B4-BE49-F238E27FC236}">
                <a16:creationId xmlns:a16="http://schemas.microsoft.com/office/drawing/2014/main" id="{AE48E1D1-F370-825E-1386-2572FDAE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407" y="1366872"/>
            <a:ext cx="4106427" cy="1093457"/>
          </a:xfrm>
          <a:prstGeom prst="rect">
            <a:avLst/>
          </a:prstGeom>
        </p:spPr>
      </p:pic>
      <p:pic>
        <p:nvPicPr>
          <p:cNvPr id="15" name="Picture 14">
            <a:extLst>
              <a:ext uri="{FF2B5EF4-FFF2-40B4-BE49-F238E27FC236}">
                <a16:creationId xmlns:a16="http://schemas.microsoft.com/office/drawing/2014/main" id="{A22398CF-18ED-68EA-0CDE-52A02A36A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362" y="2669985"/>
            <a:ext cx="3923234" cy="657526"/>
          </a:xfrm>
          <a:prstGeom prst="rect">
            <a:avLst/>
          </a:prstGeom>
        </p:spPr>
      </p:pic>
      <p:sp>
        <p:nvSpPr>
          <p:cNvPr id="17" name="TextBox 16">
            <a:extLst>
              <a:ext uri="{FF2B5EF4-FFF2-40B4-BE49-F238E27FC236}">
                <a16:creationId xmlns:a16="http://schemas.microsoft.com/office/drawing/2014/main" id="{ADA06666-6846-46F9-5DD3-9378B1710F64}"/>
              </a:ext>
            </a:extLst>
          </p:cNvPr>
          <p:cNvSpPr txBox="1"/>
          <p:nvPr/>
        </p:nvSpPr>
        <p:spPr>
          <a:xfrm>
            <a:off x="977203" y="2200731"/>
            <a:ext cx="3062235" cy="369332"/>
          </a:xfrm>
          <a:prstGeom prst="rect">
            <a:avLst/>
          </a:prstGeom>
          <a:noFill/>
        </p:spPr>
        <p:txBody>
          <a:bodyPr wrap="square">
            <a:spAutoFit/>
          </a:bodyPr>
          <a:lstStyle/>
          <a:p>
            <a:pPr marL="285750" indent="-285750">
              <a:buFont typeface="Wingdings" panose="05000000000000000000" pitchFamily="2" charset="2"/>
              <a:buChar char="Ø"/>
            </a:pPr>
            <a:r>
              <a:rPr lang="en-US" b="1" dirty="0"/>
              <a:t>Checking  the shape</a:t>
            </a:r>
          </a:p>
        </p:txBody>
      </p:sp>
      <p:pic>
        <p:nvPicPr>
          <p:cNvPr id="19" name="Picture 18">
            <a:extLst>
              <a:ext uri="{FF2B5EF4-FFF2-40B4-BE49-F238E27FC236}">
                <a16:creationId xmlns:a16="http://schemas.microsoft.com/office/drawing/2014/main" id="{97E99068-6345-BE1D-6875-F5CDC9F97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327" y="2940788"/>
            <a:ext cx="4677507" cy="1424575"/>
          </a:xfrm>
          <a:prstGeom prst="rect">
            <a:avLst/>
          </a:prstGeom>
        </p:spPr>
      </p:pic>
      <p:sp>
        <p:nvSpPr>
          <p:cNvPr id="21" name="TextBox 20">
            <a:extLst>
              <a:ext uri="{FF2B5EF4-FFF2-40B4-BE49-F238E27FC236}">
                <a16:creationId xmlns:a16="http://schemas.microsoft.com/office/drawing/2014/main" id="{A535D588-C6CF-BA85-71B3-684A17F8EFAF}"/>
              </a:ext>
            </a:extLst>
          </p:cNvPr>
          <p:cNvSpPr txBox="1"/>
          <p:nvPr/>
        </p:nvSpPr>
        <p:spPr>
          <a:xfrm>
            <a:off x="6305341" y="2515892"/>
            <a:ext cx="4469004" cy="369332"/>
          </a:xfrm>
          <a:prstGeom prst="rect">
            <a:avLst/>
          </a:prstGeom>
          <a:noFill/>
        </p:spPr>
        <p:txBody>
          <a:bodyPr wrap="square">
            <a:spAutoFit/>
          </a:bodyPr>
          <a:lstStyle/>
          <a:p>
            <a:pPr marL="285750" indent="-285750">
              <a:buFont typeface="Wingdings" panose="05000000000000000000" pitchFamily="2" charset="2"/>
              <a:buChar char="Ø"/>
            </a:pPr>
            <a:r>
              <a:rPr lang="en-US" b="1" dirty="0"/>
              <a:t>Loading / Reading the data set</a:t>
            </a:r>
          </a:p>
        </p:txBody>
      </p:sp>
      <p:sp>
        <p:nvSpPr>
          <p:cNvPr id="23" name="TextBox 22">
            <a:extLst>
              <a:ext uri="{FF2B5EF4-FFF2-40B4-BE49-F238E27FC236}">
                <a16:creationId xmlns:a16="http://schemas.microsoft.com/office/drawing/2014/main" id="{B55CDFAA-3AEB-EBCC-DA2E-92E2CA8DBEA1}"/>
              </a:ext>
            </a:extLst>
          </p:cNvPr>
          <p:cNvSpPr txBox="1"/>
          <p:nvPr/>
        </p:nvSpPr>
        <p:spPr>
          <a:xfrm>
            <a:off x="6305341" y="4510154"/>
            <a:ext cx="4569488" cy="369332"/>
          </a:xfrm>
          <a:prstGeom prst="rect">
            <a:avLst/>
          </a:prstGeom>
          <a:noFill/>
        </p:spPr>
        <p:txBody>
          <a:bodyPr wrap="square">
            <a:spAutoFit/>
          </a:bodyPr>
          <a:lstStyle/>
          <a:p>
            <a:pPr marL="285750" indent="-285750">
              <a:buFont typeface="Wingdings" panose="05000000000000000000" pitchFamily="2" charset="2"/>
              <a:buChar char="Ø"/>
            </a:pPr>
            <a:r>
              <a:rPr lang="en-US" b="1" dirty="0"/>
              <a:t>Displaying the names of all columns </a:t>
            </a:r>
            <a:endParaRPr lang="en-IN" b="1" dirty="0"/>
          </a:p>
        </p:txBody>
      </p:sp>
      <p:pic>
        <p:nvPicPr>
          <p:cNvPr id="25" name="Picture 24">
            <a:extLst>
              <a:ext uri="{FF2B5EF4-FFF2-40B4-BE49-F238E27FC236}">
                <a16:creationId xmlns:a16="http://schemas.microsoft.com/office/drawing/2014/main" id="{D2ED5160-D6F8-B606-C589-CB1590956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4569" y="4997807"/>
            <a:ext cx="4677507" cy="1617827"/>
          </a:xfrm>
          <a:prstGeom prst="rect">
            <a:avLst/>
          </a:prstGeom>
        </p:spPr>
      </p:pic>
      <p:sp>
        <p:nvSpPr>
          <p:cNvPr id="27" name="TextBox 26">
            <a:extLst>
              <a:ext uri="{FF2B5EF4-FFF2-40B4-BE49-F238E27FC236}">
                <a16:creationId xmlns:a16="http://schemas.microsoft.com/office/drawing/2014/main" id="{D98C0BC9-3F4D-553B-DC0E-08FF39AB5739}"/>
              </a:ext>
            </a:extLst>
          </p:cNvPr>
          <p:cNvSpPr txBox="1"/>
          <p:nvPr/>
        </p:nvSpPr>
        <p:spPr>
          <a:xfrm>
            <a:off x="977203" y="3564979"/>
            <a:ext cx="3923234" cy="369332"/>
          </a:xfrm>
          <a:prstGeom prst="rect">
            <a:avLst/>
          </a:prstGeom>
          <a:noFill/>
        </p:spPr>
        <p:txBody>
          <a:bodyPr wrap="square">
            <a:spAutoFit/>
          </a:bodyPr>
          <a:lstStyle/>
          <a:p>
            <a:pPr marL="285750" indent="-285750">
              <a:buFont typeface="Wingdings" panose="05000000000000000000" pitchFamily="2" charset="2"/>
              <a:buChar char="Ø"/>
            </a:pPr>
            <a:r>
              <a:rPr lang="en-IN" b="1" dirty="0"/>
              <a:t>Merging all the data files</a:t>
            </a:r>
          </a:p>
        </p:txBody>
      </p:sp>
      <p:pic>
        <p:nvPicPr>
          <p:cNvPr id="29" name="Picture 28">
            <a:extLst>
              <a:ext uri="{FF2B5EF4-FFF2-40B4-BE49-F238E27FC236}">
                <a16:creationId xmlns:a16="http://schemas.microsoft.com/office/drawing/2014/main" id="{CD2A5273-A536-9FA6-69EA-D99BD2A0A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203" y="4186851"/>
            <a:ext cx="4268037" cy="1913441"/>
          </a:xfrm>
          <a:prstGeom prst="rect">
            <a:avLst/>
          </a:prstGeom>
        </p:spPr>
      </p:pic>
    </p:spTree>
    <p:extLst>
      <p:ext uri="{BB962C8B-B14F-4D97-AF65-F5344CB8AC3E}">
        <p14:creationId xmlns:p14="http://schemas.microsoft.com/office/powerpoint/2010/main" val="127479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A04E-ABFC-E523-5769-E16C2ACBD718}"/>
              </a:ext>
            </a:extLst>
          </p:cNvPr>
          <p:cNvSpPr>
            <a:spLocks noGrp="1"/>
          </p:cNvSpPr>
          <p:nvPr>
            <p:ph type="title"/>
          </p:nvPr>
        </p:nvSpPr>
        <p:spPr>
          <a:xfrm>
            <a:off x="2728878" y="-35101"/>
            <a:ext cx="5490673" cy="1080217"/>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Performance Analysis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C9BD58BE-FD12-3990-B644-7339C990D522}"/>
              </a:ext>
            </a:extLst>
          </p:cNvPr>
          <p:cNvSpPr>
            <a:spLocks noGrp="1"/>
          </p:cNvSpPr>
          <p:nvPr>
            <p:ph type="body" idx="1"/>
          </p:nvPr>
        </p:nvSpPr>
        <p:spPr>
          <a:xfrm>
            <a:off x="938213" y="890295"/>
            <a:ext cx="5157787" cy="823912"/>
          </a:xfrm>
        </p:spPr>
        <p:txBody>
          <a:bodyPr>
            <a:noAutofit/>
          </a:bodyPr>
          <a:lstStyle/>
          <a:p>
            <a:r>
              <a:rPr lang="en-IN" sz="2000" b="1" dirty="0"/>
              <a:t>Objective 01:</a:t>
            </a:r>
            <a:endParaRPr lang="en-IN" sz="2000" b="1" i="0" dirty="0">
              <a:solidFill>
                <a:srgbClr val="0D0D0D"/>
              </a:solidFill>
              <a:effectLst/>
              <a:highlight>
                <a:srgbClr val="FFFFFF"/>
              </a:highlight>
              <a:latin typeface="Söhne"/>
            </a:endParaRPr>
          </a:p>
          <a:p>
            <a:r>
              <a:rPr lang="en-IN" sz="2000" b="1" dirty="0"/>
              <a:t>Identifying prolific goal scorers</a:t>
            </a:r>
          </a:p>
        </p:txBody>
      </p:sp>
      <p:pic>
        <p:nvPicPr>
          <p:cNvPr id="9" name="Content Placeholder 8">
            <a:extLst>
              <a:ext uri="{FF2B5EF4-FFF2-40B4-BE49-F238E27FC236}">
                <a16:creationId xmlns:a16="http://schemas.microsoft.com/office/drawing/2014/main" id="{6A9E7895-FE91-5FFC-736C-A20037E25347}"/>
              </a:ext>
            </a:extLst>
          </p:cNvPr>
          <p:cNvPicPr>
            <a:picLocks noGrp="1" noChangeAspect="1"/>
          </p:cNvPicPr>
          <p:nvPr>
            <p:ph sz="half" idx="2"/>
          </p:nvPr>
        </p:nvPicPr>
        <p:blipFill>
          <a:blip r:embed="rId2"/>
          <a:stretch>
            <a:fillRect/>
          </a:stretch>
        </p:blipFill>
        <p:spPr>
          <a:xfrm>
            <a:off x="579823" y="1714207"/>
            <a:ext cx="5157787" cy="3499721"/>
          </a:xfrm>
          <a:prstGeom prst="rect">
            <a:avLst/>
          </a:prstGeom>
        </p:spPr>
      </p:pic>
      <p:sp>
        <p:nvSpPr>
          <p:cNvPr id="5" name="Text Placeholder 4">
            <a:extLst>
              <a:ext uri="{FF2B5EF4-FFF2-40B4-BE49-F238E27FC236}">
                <a16:creationId xmlns:a16="http://schemas.microsoft.com/office/drawing/2014/main" id="{C7E452DC-FF36-980E-74C7-09653C86798D}"/>
              </a:ext>
            </a:extLst>
          </p:cNvPr>
          <p:cNvSpPr>
            <a:spLocks noGrp="1"/>
          </p:cNvSpPr>
          <p:nvPr>
            <p:ph type="body" sz="quarter" idx="3"/>
          </p:nvPr>
        </p:nvSpPr>
        <p:spPr>
          <a:xfrm>
            <a:off x="6601348" y="890295"/>
            <a:ext cx="5183188" cy="823912"/>
          </a:xfrm>
        </p:spPr>
        <p:txBody>
          <a:bodyPr>
            <a:noAutofit/>
          </a:bodyPr>
          <a:lstStyle/>
          <a:p>
            <a:r>
              <a:rPr lang="en-IN" sz="2000" b="1" dirty="0"/>
              <a:t>Objective 02:</a:t>
            </a:r>
          </a:p>
          <a:p>
            <a:r>
              <a:rPr lang="en-IN" sz="2000" b="1" dirty="0"/>
              <a:t>Player Evaluation</a:t>
            </a:r>
            <a:endParaRPr lang="en-IN" sz="2000" b="1" i="0" dirty="0">
              <a:solidFill>
                <a:srgbClr val="0D0D0D"/>
              </a:solidFill>
              <a:effectLst/>
              <a:highlight>
                <a:srgbClr val="FFFFFF"/>
              </a:highlight>
            </a:endParaRPr>
          </a:p>
        </p:txBody>
      </p:sp>
      <p:pic>
        <p:nvPicPr>
          <p:cNvPr id="15" name="Content Placeholder 14">
            <a:extLst>
              <a:ext uri="{FF2B5EF4-FFF2-40B4-BE49-F238E27FC236}">
                <a16:creationId xmlns:a16="http://schemas.microsoft.com/office/drawing/2014/main" id="{E6BC853F-693E-827B-0E12-CDEC39829766}"/>
              </a:ext>
            </a:extLst>
          </p:cNvPr>
          <p:cNvPicPr>
            <a:picLocks noGrp="1" noChangeAspect="1"/>
          </p:cNvPicPr>
          <p:nvPr>
            <p:ph sz="quarter" idx="4"/>
          </p:nvPr>
        </p:nvPicPr>
        <p:blipFill>
          <a:blip r:embed="rId3"/>
          <a:stretch>
            <a:fillRect/>
          </a:stretch>
        </p:blipFill>
        <p:spPr>
          <a:xfrm>
            <a:off x="6454390" y="1714208"/>
            <a:ext cx="5071069" cy="3507182"/>
          </a:xfrm>
          <a:prstGeom prst="rect">
            <a:avLst/>
          </a:prstGeom>
        </p:spPr>
      </p:pic>
      <p:sp>
        <p:nvSpPr>
          <p:cNvPr id="17" name="TextBox 16">
            <a:extLst>
              <a:ext uri="{FF2B5EF4-FFF2-40B4-BE49-F238E27FC236}">
                <a16:creationId xmlns:a16="http://schemas.microsoft.com/office/drawing/2014/main" id="{B85CBD4E-6978-BFC4-7A14-BBDA6A65C8E8}"/>
              </a:ext>
            </a:extLst>
          </p:cNvPr>
          <p:cNvSpPr txBox="1"/>
          <p:nvPr/>
        </p:nvSpPr>
        <p:spPr>
          <a:xfrm>
            <a:off x="753" y="5344410"/>
            <a:ext cx="6095247" cy="1077218"/>
          </a:xfrm>
          <a:prstGeom prst="rect">
            <a:avLst/>
          </a:prstGeom>
          <a:noFill/>
        </p:spPr>
        <p:txBody>
          <a:bodyPr wrap="square">
            <a:spAutoFit/>
          </a:bodyPr>
          <a:lstStyle/>
          <a:p>
            <a:r>
              <a:rPr lang="en-US" sz="1600" dirty="0"/>
              <a:t>Interpretation:</a:t>
            </a:r>
          </a:p>
          <a:p>
            <a:r>
              <a:rPr lang="en-US" sz="1600" dirty="0"/>
              <a:t>This chart allows you to easily identify the top 5 scorers for each competition-season by looking at the tallest bars within each group</a:t>
            </a:r>
            <a:r>
              <a:rPr lang="en-US" sz="1400" dirty="0"/>
              <a:t>.</a:t>
            </a:r>
            <a:endParaRPr lang="en-IN" sz="1400" dirty="0"/>
          </a:p>
        </p:txBody>
      </p:sp>
      <p:sp>
        <p:nvSpPr>
          <p:cNvPr id="19" name="TextBox 18">
            <a:extLst>
              <a:ext uri="{FF2B5EF4-FFF2-40B4-BE49-F238E27FC236}">
                <a16:creationId xmlns:a16="http://schemas.microsoft.com/office/drawing/2014/main" id="{9E17F144-BD7A-FBA0-80AF-4EF559A007E7}"/>
              </a:ext>
            </a:extLst>
          </p:cNvPr>
          <p:cNvSpPr txBox="1"/>
          <p:nvPr/>
        </p:nvSpPr>
        <p:spPr>
          <a:xfrm>
            <a:off x="5917641" y="5290317"/>
            <a:ext cx="6144566" cy="1477328"/>
          </a:xfrm>
          <a:prstGeom prst="rect">
            <a:avLst/>
          </a:prstGeom>
          <a:noFill/>
        </p:spPr>
        <p:txBody>
          <a:bodyPr wrap="square">
            <a:spAutoFit/>
          </a:bodyPr>
          <a:lstStyle/>
          <a:p>
            <a:r>
              <a:rPr lang="en-IN" dirty="0">
                <a:effectLst/>
                <a:ea typeface="Calibri" panose="020F0502020204030204" pitchFamily="34" charset="0"/>
                <a:cs typeface="Times New Roman" panose="02020603050405020304" pitchFamily="18" charset="0"/>
              </a:rPr>
              <a:t>Interpretation:</a:t>
            </a:r>
          </a:p>
          <a:p>
            <a:r>
              <a:rPr lang="en-IN" dirty="0">
                <a:effectLst/>
                <a:ea typeface="Calibri" panose="020F0502020204030204" pitchFamily="34" charset="0"/>
                <a:cs typeface="Times New Roman" panose="02020603050405020304" pitchFamily="18" charset="0"/>
              </a:rPr>
              <a:t>You can see if positions with higher yellow cards also have higher or lower goals/assists. This might indicate a trade-off between aggressive play and offensive/defensive contribution</a:t>
            </a:r>
            <a:endParaRPr lang="en-IN" dirty="0"/>
          </a:p>
        </p:txBody>
      </p:sp>
    </p:spTree>
    <p:extLst>
      <p:ext uri="{BB962C8B-B14F-4D97-AF65-F5344CB8AC3E}">
        <p14:creationId xmlns:p14="http://schemas.microsoft.com/office/powerpoint/2010/main" val="259765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1298-8D21-CA1A-7798-ACA81D13A5CD}"/>
              </a:ext>
            </a:extLst>
          </p:cNvPr>
          <p:cNvSpPr>
            <a:spLocks noGrp="1"/>
          </p:cNvSpPr>
          <p:nvPr>
            <p:ph type="title"/>
          </p:nvPr>
        </p:nvSpPr>
        <p:spPr>
          <a:xfrm>
            <a:off x="2040265" y="32328"/>
            <a:ext cx="8911687" cy="811734"/>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Player Profile and Market Value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E08D6A3C-DFA3-5587-C6F0-C02D96FF0168}"/>
              </a:ext>
            </a:extLst>
          </p:cNvPr>
          <p:cNvSpPr>
            <a:spLocks noGrp="1"/>
          </p:cNvSpPr>
          <p:nvPr>
            <p:ph type="body" idx="1"/>
          </p:nvPr>
        </p:nvSpPr>
        <p:spPr>
          <a:xfrm>
            <a:off x="836611" y="713433"/>
            <a:ext cx="5157787" cy="1071715"/>
          </a:xfrm>
        </p:spPr>
        <p:txBody>
          <a:bodyPr>
            <a:noAutofit/>
          </a:bodyPr>
          <a:lstStyle/>
          <a:p>
            <a:r>
              <a:rPr lang="en-IN" b="1" dirty="0"/>
              <a:t>Objective 01:</a:t>
            </a:r>
          </a:p>
          <a:p>
            <a:r>
              <a:rPr lang="en-IN" b="1" dirty="0"/>
              <a:t>Identifying Market Trends</a:t>
            </a:r>
          </a:p>
        </p:txBody>
      </p:sp>
      <p:pic>
        <p:nvPicPr>
          <p:cNvPr id="7" name="Content Placeholder 6">
            <a:extLst>
              <a:ext uri="{FF2B5EF4-FFF2-40B4-BE49-F238E27FC236}">
                <a16:creationId xmlns:a16="http://schemas.microsoft.com/office/drawing/2014/main" id="{0DE83931-51A2-F1C1-1A51-1BD806707A36}"/>
              </a:ext>
            </a:extLst>
          </p:cNvPr>
          <p:cNvPicPr>
            <a:picLocks noGrp="1" noChangeAspect="1"/>
          </p:cNvPicPr>
          <p:nvPr>
            <p:ph sz="half" idx="2"/>
          </p:nvPr>
        </p:nvPicPr>
        <p:blipFill>
          <a:blip r:embed="rId2"/>
          <a:stretch>
            <a:fillRect/>
          </a:stretch>
        </p:blipFill>
        <p:spPr>
          <a:xfrm>
            <a:off x="446870" y="1785148"/>
            <a:ext cx="5157787" cy="3296856"/>
          </a:xfrm>
          <a:prstGeom prst="rect">
            <a:avLst/>
          </a:prstGeom>
        </p:spPr>
      </p:pic>
      <p:sp>
        <p:nvSpPr>
          <p:cNvPr id="5" name="Text Placeholder 4">
            <a:extLst>
              <a:ext uri="{FF2B5EF4-FFF2-40B4-BE49-F238E27FC236}">
                <a16:creationId xmlns:a16="http://schemas.microsoft.com/office/drawing/2014/main" id="{64D8ECED-7736-3E10-1005-494F676E42DA}"/>
              </a:ext>
            </a:extLst>
          </p:cNvPr>
          <p:cNvSpPr>
            <a:spLocks noGrp="1"/>
          </p:cNvSpPr>
          <p:nvPr>
            <p:ph type="body" sz="quarter" idx="3"/>
          </p:nvPr>
        </p:nvSpPr>
        <p:spPr>
          <a:xfrm>
            <a:off x="6313800" y="713433"/>
            <a:ext cx="5157787" cy="1071715"/>
          </a:xfrm>
        </p:spPr>
        <p:txBody>
          <a:bodyPr>
            <a:noAutofit/>
          </a:bodyPr>
          <a:lstStyle/>
          <a:p>
            <a:r>
              <a:rPr lang="en-IN" b="1" dirty="0"/>
              <a:t>Objective 02:</a:t>
            </a:r>
          </a:p>
          <a:p>
            <a:r>
              <a:rPr lang="en-IN" b="1" dirty="0"/>
              <a:t>Identifying Market Expectations</a:t>
            </a:r>
          </a:p>
        </p:txBody>
      </p:sp>
      <p:pic>
        <p:nvPicPr>
          <p:cNvPr id="8" name="Content Placeholder 7">
            <a:extLst>
              <a:ext uri="{FF2B5EF4-FFF2-40B4-BE49-F238E27FC236}">
                <a16:creationId xmlns:a16="http://schemas.microsoft.com/office/drawing/2014/main" id="{0E526ADE-8BA7-B341-A061-60A72EC68B20}"/>
              </a:ext>
            </a:extLst>
          </p:cNvPr>
          <p:cNvPicPr>
            <a:picLocks noGrp="1" noChangeAspect="1"/>
          </p:cNvPicPr>
          <p:nvPr>
            <p:ph sz="quarter" idx="4"/>
          </p:nvPr>
        </p:nvPicPr>
        <p:blipFill>
          <a:blip r:embed="rId3"/>
          <a:stretch>
            <a:fillRect/>
          </a:stretch>
        </p:blipFill>
        <p:spPr>
          <a:xfrm>
            <a:off x="6384042" y="1781689"/>
            <a:ext cx="4971348" cy="3288252"/>
          </a:xfrm>
          <a:prstGeom prst="rect">
            <a:avLst/>
          </a:prstGeom>
        </p:spPr>
      </p:pic>
      <p:sp>
        <p:nvSpPr>
          <p:cNvPr id="10" name="TextBox 9">
            <a:extLst>
              <a:ext uri="{FF2B5EF4-FFF2-40B4-BE49-F238E27FC236}">
                <a16:creationId xmlns:a16="http://schemas.microsoft.com/office/drawing/2014/main" id="{0D27A0D9-F1C1-77D4-145C-6AECFA3E2880}"/>
              </a:ext>
            </a:extLst>
          </p:cNvPr>
          <p:cNvSpPr txBox="1"/>
          <p:nvPr/>
        </p:nvSpPr>
        <p:spPr>
          <a:xfrm>
            <a:off x="103733" y="5082004"/>
            <a:ext cx="6094324" cy="1815882"/>
          </a:xfrm>
          <a:prstGeom prst="rect">
            <a:avLst/>
          </a:prstGeom>
          <a:noFill/>
        </p:spPr>
        <p:txBody>
          <a:bodyPr wrap="square">
            <a:spAutoFit/>
          </a:bodyPr>
          <a:lstStyle/>
          <a:p>
            <a:r>
              <a:rPr lang="en-US" sz="1600" dirty="0"/>
              <a:t>Interpretation:</a:t>
            </a:r>
          </a:p>
          <a:p>
            <a:r>
              <a:rPr lang="en-IN" sz="1600" dirty="0">
                <a:effectLst/>
                <a:ea typeface="Calibri" panose="020F0502020204030204" pitchFamily="34" charset="0"/>
                <a:cs typeface="Times New Roman" panose="02020603050405020304" pitchFamily="18" charset="0"/>
              </a:rPr>
              <a:t>you can gain insights into market trends for specific player positions. You can identify positions that are becoming increasingly valuable or those where market value might be stagnating. This information can be valuable for clubs when scouting players, negotiating transfers, and planning their overall strategy</a:t>
            </a:r>
            <a:endParaRPr lang="en-IN" sz="1600" dirty="0"/>
          </a:p>
        </p:txBody>
      </p:sp>
      <p:sp>
        <p:nvSpPr>
          <p:cNvPr id="12" name="TextBox 11">
            <a:extLst>
              <a:ext uri="{FF2B5EF4-FFF2-40B4-BE49-F238E27FC236}">
                <a16:creationId xmlns:a16="http://schemas.microsoft.com/office/drawing/2014/main" id="{0ED1D3AF-0ECE-F1BA-104F-E0E06A8B9AAD}"/>
              </a:ext>
            </a:extLst>
          </p:cNvPr>
          <p:cNvSpPr txBox="1"/>
          <p:nvPr/>
        </p:nvSpPr>
        <p:spPr>
          <a:xfrm>
            <a:off x="6198057" y="5152407"/>
            <a:ext cx="6094324" cy="1499257"/>
          </a:xfrm>
          <a:prstGeom prst="rect">
            <a:avLst/>
          </a:prstGeom>
          <a:noFill/>
        </p:spPr>
        <p:txBody>
          <a:bodyPr wrap="square">
            <a:spAutoFit/>
          </a:bodyPr>
          <a:lstStyle/>
          <a:p>
            <a:pPr lvl="0">
              <a:lnSpc>
                <a:spcPct val="107000"/>
              </a:lnSpc>
              <a:spcAft>
                <a:spcPts val="800"/>
              </a:spcAft>
              <a:buSzPts val="1000"/>
              <a:tabLst>
                <a:tab pos="457200" algn="l"/>
              </a:tabLst>
            </a:pPr>
            <a:r>
              <a:rPr lang="en-IN" sz="1600" kern="0" dirty="0">
                <a:effectLst/>
                <a:ea typeface="Times New Roman" panose="02020603050405020304" pitchFamily="18" charset="0"/>
                <a:cs typeface="Times New Roman" panose="02020603050405020304" pitchFamily="18" charset="0"/>
              </a:rPr>
              <a:t>Interpretation:</a:t>
            </a:r>
          </a:p>
          <a:p>
            <a:pPr lvl="0">
              <a:lnSpc>
                <a:spcPct val="107000"/>
              </a:lnSpc>
              <a:spcAft>
                <a:spcPts val="800"/>
              </a:spcAft>
              <a:buSzPts val="1000"/>
              <a:tabLst>
                <a:tab pos="457200" algn="l"/>
              </a:tabLst>
            </a:pPr>
            <a:r>
              <a:rPr lang="en-IN" sz="1600" kern="0" dirty="0">
                <a:effectLst/>
                <a:ea typeface="Times New Roman" panose="02020603050405020304" pitchFamily="18" charset="0"/>
                <a:cs typeface="Times New Roman" panose="02020603050405020304" pitchFamily="18" charset="0"/>
              </a:rPr>
              <a:t>Just because players with higher market value tend to play more minutes doesn't necessarily mean that playing more minutes increases a player's market value. Other factors like talent, performance, and potential also play a role.</a:t>
            </a:r>
            <a:endParaRPr lang="en-IN"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219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05B8-8DB6-C84E-516E-5A9C8CF3C3F2}"/>
              </a:ext>
            </a:extLst>
          </p:cNvPr>
          <p:cNvSpPr>
            <a:spLocks noGrp="1"/>
          </p:cNvSpPr>
          <p:nvPr>
            <p:ph type="title"/>
          </p:nvPr>
        </p:nvSpPr>
        <p:spPr>
          <a:xfrm>
            <a:off x="3807127" y="-44018"/>
            <a:ext cx="4577745" cy="826067"/>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Team Comparison </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3E1B6A8D-2F78-4C74-44E8-A423A7D98435}"/>
              </a:ext>
            </a:extLst>
          </p:cNvPr>
          <p:cNvSpPr>
            <a:spLocks noGrp="1"/>
          </p:cNvSpPr>
          <p:nvPr>
            <p:ph type="body" idx="1"/>
          </p:nvPr>
        </p:nvSpPr>
        <p:spPr>
          <a:xfrm>
            <a:off x="988089" y="761952"/>
            <a:ext cx="4868195" cy="826068"/>
          </a:xfrm>
        </p:spPr>
        <p:txBody>
          <a:bodyPr>
            <a:noAutofit/>
          </a:bodyPr>
          <a:lstStyle/>
          <a:p>
            <a:r>
              <a:rPr lang="en-IN" b="1" dirty="0"/>
              <a:t>Objective 01:</a:t>
            </a:r>
          </a:p>
          <a:p>
            <a:r>
              <a:rPr lang="en-IN" b="1" dirty="0"/>
              <a:t>Managerial Evaluation</a:t>
            </a:r>
          </a:p>
        </p:txBody>
      </p:sp>
      <p:pic>
        <p:nvPicPr>
          <p:cNvPr id="7" name="Content Placeholder 6">
            <a:extLst>
              <a:ext uri="{FF2B5EF4-FFF2-40B4-BE49-F238E27FC236}">
                <a16:creationId xmlns:a16="http://schemas.microsoft.com/office/drawing/2014/main" id="{48EF1A4F-090D-F853-2B06-F727A6095503}"/>
              </a:ext>
            </a:extLst>
          </p:cNvPr>
          <p:cNvPicPr>
            <a:picLocks noGrp="1" noChangeAspect="1"/>
          </p:cNvPicPr>
          <p:nvPr>
            <p:ph sz="half" idx="2"/>
          </p:nvPr>
        </p:nvPicPr>
        <p:blipFill>
          <a:blip r:embed="rId2"/>
          <a:stretch>
            <a:fillRect/>
          </a:stretch>
        </p:blipFill>
        <p:spPr>
          <a:xfrm>
            <a:off x="983438" y="1832033"/>
            <a:ext cx="4672013" cy="3193934"/>
          </a:xfrm>
          <a:prstGeom prst="rect">
            <a:avLst/>
          </a:prstGeom>
        </p:spPr>
      </p:pic>
      <p:sp>
        <p:nvSpPr>
          <p:cNvPr id="5" name="Text Placeholder 4">
            <a:extLst>
              <a:ext uri="{FF2B5EF4-FFF2-40B4-BE49-F238E27FC236}">
                <a16:creationId xmlns:a16="http://schemas.microsoft.com/office/drawing/2014/main" id="{57D2BE17-3857-306F-68F4-190EB7273C60}"/>
              </a:ext>
            </a:extLst>
          </p:cNvPr>
          <p:cNvSpPr>
            <a:spLocks noGrp="1"/>
          </p:cNvSpPr>
          <p:nvPr>
            <p:ph type="body" sz="quarter" idx="3"/>
          </p:nvPr>
        </p:nvSpPr>
        <p:spPr>
          <a:xfrm>
            <a:off x="6335716" y="761952"/>
            <a:ext cx="4868195" cy="826067"/>
          </a:xfrm>
        </p:spPr>
        <p:txBody>
          <a:bodyPr>
            <a:normAutofit fontScale="92500" lnSpcReduction="10000"/>
          </a:bodyPr>
          <a:lstStyle/>
          <a:p>
            <a:r>
              <a:rPr lang="en-IN" b="1" dirty="0"/>
              <a:t>Objective 02:</a:t>
            </a:r>
          </a:p>
          <a:p>
            <a:r>
              <a:rPr lang="en-IN" b="1" dirty="0"/>
              <a:t>Strategic Decision Making</a:t>
            </a:r>
          </a:p>
        </p:txBody>
      </p:sp>
      <p:pic>
        <p:nvPicPr>
          <p:cNvPr id="8" name="Content Placeholder 7">
            <a:extLst>
              <a:ext uri="{FF2B5EF4-FFF2-40B4-BE49-F238E27FC236}">
                <a16:creationId xmlns:a16="http://schemas.microsoft.com/office/drawing/2014/main" id="{F3C413C5-1D34-8EBC-78D4-7D892B021F4F}"/>
              </a:ext>
            </a:extLst>
          </p:cNvPr>
          <p:cNvPicPr>
            <a:picLocks noGrp="1" noChangeAspect="1"/>
          </p:cNvPicPr>
          <p:nvPr>
            <p:ph sz="quarter" idx="4"/>
          </p:nvPr>
        </p:nvPicPr>
        <p:blipFill>
          <a:blip r:embed="rId3"/>
          <a:stretch>
            <a:fillRect/>
          </a:stretch>
        </p:blipFill>
        <p:spPr>
          <a:xfrm>
            <a:off x="5856283" y="1678454"/>
            <a:ext cx="5347628" cy="3193934"/>
          </a:xfrm>
          <a:prstGeom prst="rect">
            <a:avLst/>
          </a:prstGeom>
        </p:spPr>
      </p:pic>
      <p:sp>
        <p:nvSpPr>
          <p:cNvPr id="10" name="TextBox 9">
            <a:extLst>
              <a:ext uri="{FF2B5EF4-FFF2-40B4-BE49-F238E27FC236}">
                <a16:creationId xmlns:a16="http://schemas.microsoft.com/office/drawing/2014/main" id="{D53B5AC3-47B7-D3AB-22A1-01DD76FCEA7F}"/>
              </a:ext>
            </a:extLst>
          </p:cNvPr>
          <p:cNvSpPr txBox="1"/>
          <p:nvPr/>
        </p:nvSpPr>
        <p:spPr>
          <a:xfrm>
            <a:off x="272282" y="5116401"/>
            <a:ext cx="5776796" cy="1499257"/>
          </a:xfrm>
          <a:prstGeom prst="rect">
            <a:avLst/>
          </a:prstGeom>
          <a:noFill/>
        </p:spPr>
        <p:txBody>
          <a:bodyPr wrap="square">
            <a:spAutoFit/>
          </a:bodyPr>
          <a:lstStyle/>
          <a:p>
            <a:pPr>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Interpretation:</a:t>
            </a:r>
          </a:p>
          <a:p>
            <a:pPr>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Here you can identify managers who seem to have a positive impact on young player development. This information can be valuable for clubs when scouting managers or making decisions about player development </a:t>
            </a:r>
            <a:r>
              <a:rPr lang="en-IN" sz="1600" kern="100" dirty="0">
                <a:effectLst/>
                <a:ea typeface="Calibri" panose="020F0502020204030204" pitchFamily="34" charset="0"/>
                <a:cs typeface="Times New Roman" panose="02020603050405020304" pitchFamily="18" charset="0"/>
              </a:rPr>
              <a:t>strategies.</a:t>
            </a:r>
          </a:p>
        </p:txBody>
      </p:sp>
      <p:sp>
        <p:nvSpPr>
          <p:cNvPr id="12" name="TextBox 11">
            <a:extLst>
              <a:ext uri="{FF2B5EF4-FFF2-40B4-BE49-F238E27FC236}">
                <a16:creationId xmlns:a16="http://schemas.microsoft.com/office/drawing/2014/main" id="{046669AA-9DFE-3080-97DD-79133E5DD84E}"/>
              </a:ext>
            </a:extLst>
          </p:cNvPr>
          <p:cNvSpPr txBox="1"/>
          <p:nvPr/>
        </p:nvSpPr>
        <p:spPr>
          <a:xfrm>
            <a:off x="6049078" y="5269978"/>
            <a:ext cx="6094324" cy="1499257"/>
          </a:xfrm>
          <a:prstGeom prst="rect">
            <a:avLst/>
          </a:prstGeom>
          <a:noFill/>
        </p:spPr>
        <p:txBody>
          <a:bodyPr wrap="square">
            <a:spAutoFit/>
          </a:bodyPr>
          <a:lstStyle/>
          <a:p>
            <a:pPr>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Interpretation:</a:t>
            </a:r>
          </a:p>
          <a:p>
            <a:pPr>
              <a:lnSpc>
                <a:spcPct val="107000"/>
              </a:lnSpc>
              <a:spcAft>
                <a:spcPts val="800"/>
              </a:spcAft>
            </a:pPr>
            <a:r>
              <a:rPr lang="en-IN" sz="1600" kern="0" dirty="0">
                <a:effectLst/>
                <a:ea typeface="Times New Roman" panose="02020603050405020304" pitchFamily="18" charset="0"/>
                <a:cs typeface="Times New Roman" panose="02020603050405020304" pitchFamily="18" charset="0"/>
              </a:rPr>
              <a:t>you can gain insights into how the home advantage varies depending on the league or competition type. This information can be valuable for coaches when preparing game strategies and for analysts when assessing team performance.</a:t>
            </a:r>
            <a:endParaRPr lang="en-IN"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887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7CD3-47C8-8FF2-C2C8-3D7F1987BEBB}"/>
              </a:ext>
            </a:extLst>
          </p:cNvPr>
          <p:cNvSpPr>
            <a:spLocks noGrp="1"/>
          </p:cNvSpPr>
          <p:nvPr>
            <p:ph type="title"/>
          </p:nvPr>
        </p:nvSpPr>
        <p:spPr>
          <a:xfrm>
            <a:off x="2371861" y="47848"/>
            <a:ext cx="8911687" cy="812804"/>
          </a:xfrm>
        </p:spPr>
        <p:txBody>
          <a:bodyPr>
            <a:normAutofit/>
          </a:bodyPr>
          <a:lstStyle/>
          <a:p>
            <a:r>
              <a:rPr kumimoji="0" lang="en-US" altLang="en-US" sz="4000" b="1" i="0" u="sng" strike="noStrike" cap="none" normalizeH="0" baseline="0" dirty="0">
                <a:ln>
                  <a:noFill/>
                </a:ln>
                <a:solidFill>
                  <a:schemeClr val="tx1"/>
                </a:solidFill>
                <a:effectLst/>
                <a:latin typeface="Berlin Sans FB Demi" panose="020E0802020502020306" pitchFamily="34" charset="0"/>
              </a:rPr>
              <a:t>Attendance and Stadium Analysis</a:t>
            </a:r>
            <a:endParaRPr lang="en-IN" sz="4000" b="1" u="sng" dirty="0">
              <a:latin typeface="Berlin Sans FB Demi" panose="020E0802020502020306" pitchFamily="34" charset="0"/>
            </a:endParaRPr>
          </a:p>
        </p:txBody>
      </p:sp>
      <p:sp>
        <p:nvSpPr>
          <p:cNvPr id="3" name="Text Placeholder 2">
            <a:extLst>
              <a:ext uri="{FF2B5EF4-FFF2-40B4-BE49-F238E27FC236}">
                <a16:creationId xmlns:a16="http://schemas.microsoft.com/office/drawing/2014/main" id="{084C1D00-8C87-746D-67BF-9B711E48F9AF}"/>
              </a:ext>
            </a:extLst>
          </p:cNvPr>
          <p:cNvSpPr>
            <a:spLocks noGrp="1"/>
          </p:cNvSpPr>
          <p:nvPr>
            <p:ph type="body" idx="1"/>
          </p:nvPr>
        </p:nvSpPr>
        <p:spPr>
          <a:xfrm>
            <a:off x="1250344" y="1073044"/>
            <a:ext cx="4631928" cy="696844"/>
          </a:xfrm>
        </p:spPr>
        <p:txBody>
          <a:bodyPr>
            <a:noAutofit/>
          </a:bodyPr>
          <a:lstStyle/>
          <a:p>
            <a:r>
              <a:rPr lang="en-IN" b="1" dirty="0"/>
              <a:t>Objective 01:</a:t>
            </a:r>
          </a:p>
          <a:p>
            <a:r>
              <a:rPr lang="en-IN" b="1" dirty="0"/>
              <a:t>Identifying Trends</a:t>
            </a:r>
          </a:p>
        </p:txBody>
      </p:sp>
      <p:pic>
        <p:nvPicPr>
          <p:cNvPr id="7" name="Content Placeholder 6">
            <a:extLst>
              <a:ext uri="{FF2B5EF4-FFF2-40B4-BE49-F238E27FC236}">
                <a16:creationId xmlns:a16="http://schemas.microsoft.com/office/drawing/2014/main" id="{FE0431C7-6F91-9B67-12CD-1912BDE461F0}"/>
              </a:ext>
            </a:extLst>
          </p:cNvPr>
          <p:cNvPicPr>
            <a:picLocks noGrp="1" noChangeAspect="1"/>
          </p:cNvPicPr>
          <p:nvPr>
            <p:ph sz="half" idx="2"/>
          </p:nvPr>
        </p:nvPicPr>
        <p:blipFill>
          <a:blip r:embed="rId3"/>
          <a:stretch>
            <a:fillRect/>
          </a:stretch>
        </p:blipFill>
        <p:spPr>
          <a:xfrm>
            <a:off x="449658" y="1769888"/>
            <a:ext cx="5432614" cy="3247824"/>
          </a:xfrm>
          <a:prstGeom prst="rect">
            <a:avLst/>
          </a:prstGeom>
        </p:spPr>
      </p:pic>
      <p:sp>
        <p:nvSpPr>
          <p:cNvPr id="5" name="Text Placeholder 4">
            <a:extLst>
              <a:ext uri="{FF2B5EF4-FFF2-40B4-BE49-F238E27FC236}">
                <a16:creationId xmlns:a16="http://schemas.microsoft.com/office/drawing/2014/main" id="{DBFBDD7D-C2D8-AA53-744A-5F71952AABA5}"/>
              </a:ext>
            </a:extLst>
          </p:cNvPr>
          <p:cNvSpPr>
            <a:spLocks noGrp="1"/>
          </p:cNvSpPr>
          <p:nvPr>
            <p:ph type="body" sz="quarter" idx="3"/>
          </p:nvPr>
        </p:nvSpPr>
        <p:spPr>
          <a:xfrm>
            <a:off x="6604728" y="973249"/>
            <a:ext cx="4631928" cy="696844"/>
          </a:xfrm>
        </p:spPr>
        <p:txBody>
          <a:bodyPr>
            <a:noAutofit/>
          </a:bodyPr>
          <a:lstStyle/>
          <a:p>
            <a:r>
              <a:rPr lang="en-IN" b="1" dirty="0"/>
              <a:t>Objective 02:</a:t>
            </a:r>
          </a:p>
          <a:p>
            <a:r>
              <a:rPr lang="en-IN" b="1" dirty="0"/>
              <a:t>Scheduling Strategies</a:t>
            </a:r>
          </a:p>
        </p:txBody>
      </p:sp>
      <p:pic>
        <p:nvPicPr>
          <p:cNvPr id="8" name="Content Placeholder 7">
            <a:extLst>
              <a:ext uri="{FF2B5EF4-FFF2-40B4-BE49-F238E27FC236}">
                <a16:creationId xmlns:a16="http://schemas.microsoft.com/office/drawing/2014/main" id="{2CE04D35-4D52-D85D-EDBB-6BC2C8B1C2BC}"/>
              </a:ext>
            </a:extLst>
          </p:cNvPr>
          <p:cNvPicPr>
            <a:picLocks noGrp="1" noChangeAspect="1"/>
          </p:cNvPicPr>
          <p:nvPr>
            <p:ph sz="quarter" idx="4"/>
          </p:nvPr>
        </p:nvPicPr>
        <p:blipFill>
          <a:blip r:embed="rId4"/>
          <a:stretch>
            <a:fillRect/>
          </a:stretch>
        </p:blipFill>
        <p:spPr>
          <a:xfrm>
            <a:off x="6290268" y="1782691"/>
            <a:ext cx="5225143" cy="3123790"/>
          </a:xfrm>
          <a:prstGeom prst="rect">
            <a:avLst/>
          </a:prstGeom>
        </p:spPr>
      </p:pic>
      <p:sp>
        <p:nvSpPr>
          <p:cNvPr id="10" name="TextBox 9">
            <a:extLst>
              <a:ext uri="{FF2B5EF4-FFF2-40B4-BE49-F238E27FC236}">
                <a16:creationId xmlns:a16="http://schemas.microsoft.com/office/drawing/2014/main" id="{BA916F43-6655-35D1-C291-043DB5209108}"/>
              </a:ext>
            </a:extLst>
          </p:cNvPr>
          <p:cNvSpPr txBox="1"/>
          <p:nvPr/>
        </p:nvSpPr>
        <p:spPr>
          <a:xfrm>
            <a:off x="5648019" y="4972452"/>
            <a:ext cx="6094324" cy="1764009"/>
          </a:xfrm>
          <a:prstGeom prst="rect">
            <a:avLst/>
          </a:prstGeom>
          <a:noFill/>
        </p:spPr>
        <p:txBody>
          <a:bodyPr wrap="square">
            <a:spAutoFit/>
          </a:bodyPr>
          <a:lstStyle/>
          <a:p>
            <a:pPr marL="914400">
              <a:lnSpc>
                <a:spcPct val="107000"/>
              </a:lnSpc>
              <a:spcAft>
                <a:spcPts val="800"/>
              </a:spcAft>
            </a:pPr>
            <a:r>
              <a:rPr lang="en-IN" sz="1600" kern="100" dirty="0">
                <a:effectLst/>
                <a:ea typeface="Calibri" panose="020F0502020204030204" pitchFamily="34" charset="0"/>
                <a:cs typeface="Times New Roman" panose="02020603050405020304" pitchFamily="18" charset="0"/>
              </a:rPr>
              <a:t>Interpretation:</a:t>
            </a:r>
          </a:p>
          <a:p>
            <a:pPr marL="914400">
              <a:lnSpc>
                <a:spcPct val="107000"/>
              </a:lnSpc>
              <a:spcAft>
                <a:spcPts val="800"/>
              </a:spcAft>
            </a:pPr>
            <a:r>
              <a:rPr lang="en-IN" sz="1600" kern="100" dirty="0">
                <a:effectLst/>
                <a:ea typeface="Calibri" panose="020F0502020204030204" pitchFamily="34" charset="0"/>
                <a:cs typeface="Times New Roman" panose="02020603050405020304" pitchFamily="18" charset="0"/>
              </a:rPr>
              <a:t>By analysing this data, you can gain insights into attendance patterns based on weekdays vs. weekends. This information can be valuable for teams when scheduling games, setting ticket prices, or planning promotional activities.</a:t>
            </a:r>
          </a:p>
        </p:txBody>
      </p:sp>
      <p:sp>
        <p:nvSpPr>
          <p:cNvPr id="12" name="TextBox 11">
            <a:extLst>
              <a:ext uri="{FF2B5EF4-FFF2-40B4-BE49-F238E27FC236}">
                <a16:creationId xmlns:a16="http://schemas.microsoft.com/office/drawing/2014/main" id="{4C378096-11E6-0009-52AF-F4A160AC0755}"/>
              </a:ext>
            </a:extLst>
          </p:cNvPr>
          <p:cNvSpPr txBox="1"/>
          <p:nvPr/>
        </p:nvSpPr>
        <p:spPr>
          <a:xfrm>
            <a:off x="397266" y="4920579"/>
            <a:ext cx="6094324" cy="1815882"/>
          </a:xfrm>
          <a:prstGeom prst="rect">
            <a:avLst/>
          </a:prstGeom>
          <a:noFill/>
        </p:spPr>
        <p:txBody>
          <a:bodyPr wrap="square">
            <a:spAutoFit/>
          </a:bodyPr>
          <a:lstStyle/>
          <a:p>
            <a:r>
              <a:rPr lang="en-IN" sz="1600" dirty="0"/>
              <a:t>Interpretation:</a:t>
            </a:r>
          </a:p>
          <a:p>
            <a:r>
              <a:rPr lang="en-IN" sz="1600" dirty="0"/>
              <a:t>By analysing the top teams or clubs with the highest average attendance you gain valuable insights into fan engagement team popularity and factors influencing attendance. This knowledge can be used by teams leaves and Stadium operators to develop strategies to attract more fans and hands to all match day experience.</a:t>
            </a:r>
          </a:p>
        </p:txBody>
      </p:sp>
    </p:spTree>
    <p:extLst>
      <p:ext uri="{BB962C8B-B14F-4D97-AF65-F5344CB8AC3E}">
        <p14:creationId xmlns:p14="http://schemas.microsoft.com/office/powerpoint/2010/main" val="10896347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10833</TotalTime>
  <Words>1670</Words>
  <Application>Microsoft Office PowerPoint</Application>
  <PresentationFormat>Widescreen</PresentationFormat>
  <Paragraphs>219</Paragraphs>
  <Slides>19</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vt:lpstr>
      <vt:lpstr>Arial Black</vt:lpstr>
      <vt:lpstr>Berlin Sans FB Demi</vt:lpstr>
      <vt:lpstr>Calibri</vt:lpstr>
      <vt:lpstr>Elephant</vt:lpstr>
      <vt:lpstr>Lucida Bright</vt:lpstr>
      <vt:lpstr>Sitka Heading Semibold</vt:lpstr>
      <vt:lpstr>Söhne</vt:lpstr>
      <vt:lpstr>Tableau Bold</vt:lpstr>
      <vt:lpstr>Times New Roman</vt:lpstr>
      <vt:lpstr>Trebuchet MS</vt:lpstr>
      <vt:lpstr>Trebuchet MS (Body)</vt:lpstr>
      <vt:lpstr>Wingdings</vt:lpstr>
      <vt:lpstr>Wingdings 3</vt:lpstr>
      <vt:lpstr>Facet</vt:lpstr>
      <vt:lpstr>Project Name: Data Analytics Capstone Project (Football Data                         Analytics)</vt:lpstr>
      <vt:lpstr>Introduction:</vt:lpstr>
      <vt:lpstr>Data Description</vt:lpstr>
      <vt:lpstr>PowerPoint Presentation</vt:lpstr>
      <vt:lpstr>PowerPoint Presentation</vt:lpstr>
      <vt:lpstr>Performance Analysis </vt:lpstr>
      <vt:lpstr>Player Profile and Market Value </vt:lpstr>
      <vt:lpstr>Team Comparison </vt:lpstr>
      <vt:lpstr>Attendance and Stadium Analysis</vt:lpstr>
      <vt:lpstr>Referee Analysis </vt:lpstr>
      <vt:lpstr>Substitution Patterns </vt:lpstr>
      <vt:lpstr>Event Analysis </vt:lpstr>
      <vt:lpstr>Competition Analysis </vt:lpstr>
      <vt:lpstr>Player Attributes and Demographics </vt:lpstr>
      <vt:lpstr>Contract Management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Data Analytics Capstone Project (Football Data                         Analytics)</dc:title>
  <dc:creator>AKHIL JAMES</dc:creator>
  <cp:lastModifiedBy>AKHIL JAMES</cp:lastModifiedBy>
  <cp:revision>6</cp:revision>
  <dcterms:created xsi:type="dcterms:W3CDTF">2024-05-13T05:39:33Z</dcterms:created>
  <dcterms:modified xsi:type="dcterms:W3CDTF">2024-05-24T14:13:40Z</dcterms:modified>
</cp:coreProperties>
</file>